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drawingml.diagramColors+xml" PartName="/ppt/diagrams/colors1.xml"/>
  <Override ContentType="application/vnd.openxmlformats-officedocument.drawingml.diagramData+xml" PartName="/ppt/diagrams/data1.xml"/>
  <Override ContentType="application/vnd.ms-office.drawingml.diagramDrawing+xml" PartName="/ppt/diagrams/drawing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no"?>
<Relationships xmlns="http://schemas.openxmlformats.org/package/2006/relationships">
<Relationship Id="rId1" Target="ppt/presentation.xml" Type="http://schemas.openxmlformats.org/officeDocument/2006/relationships/officeDocument"/>
<Relationship Id="rId2" Target="docProps/thumbnail.jpeg" Type="http://schemas.openxmlformats.org/package/2006/relationships/metadata/thumbnail"/>
<Relationship Id="rId3" Target="docProps/core.xml" Type="http://schemas.openxmlformats.org/package/2006/relationships/metadata/core-properties"/>
<Relationship Id="rId4" Target="docProps/app.xml" Type="http://schemas.openxmlformats.org/officeDocument/2006/relationships/extended-properties"/>
<Relationship Id="rId5" Target="docProps/custom.xml" Type="http://schemas.openxmlformats.org/officeDocument/2006/relationships/custom-properties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46" r:id="rId2"/>
    <p:sldId id="344" r:id="rId3"/>
    <p:sldId id="343" r:id="rId4"/>
    <p:sldId id="357" r:id="rId5"/>
    <p:sldId id="342" r:id="rId6"/>
    <p:sldId id="336" r:id="rId7"/>
    <p:sldId id="331" r:id="rId8"/>
    <p:sldId id="314" r:id="rId9"/>
    <p:sldId id="355" r:id="rId10"/>
    <p:sldId id="358" r:id="rId11"/>
    <p:sldId id="359" r:id="rId12"/>
    <p:sldId id="360" r:id="rId13"/>
    <p:sldId id="298" r:id="rId14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045"/>
    <a:srgbClr val="307E39"/>
    <a:srgbClr val="CBD1BE"/>
    <a:srgbClr val="B6B6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5" autoAdjust="0"/>
    <p:restoredTop sz="94674"/>
  </p:normalViewPr>
  <p:slideViewPr>
    <p:cSldViewPr snapToGrid="0" snapToObjects="1">
      <p:cViewPr varScale="1">
        <p:scale>
          <a:sx n="69" d="100"/>
          <a:sy n="69" d="100"/>
        </p:scale>
        <p:origin x="64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no"?>
<Relationships xmlns="http://schemas.openxmlformats.org/package/2006/relationships">
<Relationship Id="rId1" Target="slideMasters/slideMaster1.xml" Type="http://schemas.openxmlformats.org/officeDocument/2006/relationships/slideMaster"/>
<Relationship Id="rId10" Target="slides/slide9.xml" Type="http://schemas.openxmlformats.org/officeDocument/2006/relationships/slide"/>
<Relationship Id="rId11" Target="slides/slide10.xml" Type="http://schemas.openxmlformats.org/officeDocument/2006/relationships/slide"/>
<Relationship Id="rId12" Target="slides/slide11.xml" Type="http://schemas.openxmlformats.org/officeDocument/2006/relationships/slide"/>
<Relationship Id="rId13" Target="slides/slide12.xml" Type="http://schemas.openxmlformats.org/officeDocument/2006/relationships/slide"/>
<Relationship Id="rId14" Target="slides/slide13.xml" Type="http://schemas.openxmlformats.org/officeDocument/2006/relationships/slide"/>
<Relationship Id="rId15" Target="notesMasters/notesMaster1.xml" Type="http://schemas.openxmlformats.org/officeDocument/2006/relationships/notesMaster"/>
<Relationship Id="rId16" Target="presProps.xml" Type="http://schemas.openxmlformats.org/officeDocument/2006/relationships/presProps"/>
<Relationship Id="rId17" Target="viewProps.xml" Type="http://schemas.openxmlformats.org/officeDocument/2006/relationships/viewProps"/>
<Relationship Id="rId18" Target="theme/theme1.xml" Type="http://schemas.openxmlformats.org/officeDocument/2006/relationships/theme"/>
<Relationship Id="rId19" Target="tableStyles.xml" Type="http://schemas.openxmlformats.org/officeDocument/2006/relationships/tableStyles"/>
<Relationship Id="rId2" Target="slides/slide1.xml" Type="http://schemas.openxmlformats.org/officeDocument/2006/relationships/slide"/>
<Relationship Id="rId3" Target="slides/slide2.xml" Type="http://schemas.openxmlformats.org/officeDocument/2006/relationships/slide"/>
<Relationship Id="rId4" Target="slides/slide3.xml" Type="http://schemas.openxmlformats.org/officeDocument/2006/relationships/slide"/>
<Relationship Id="rId5" Target="slides/slide4.xml" Type="http://schemas.openxmlformats.org/officeDocument/2006/relationships/slide"/>
<Relationship Id="rId6" Target="slides/slide5.xml" Type="http://schemas.openxmlformats.org/officeDocument/2006/relationships/slide"/>
<Relationship Id="rId7" Target="slides/slide6.xml" Type="http://schemas.openxmlformats.org/officeDocument/2006/relationships/slide"/>
<Relationship Id="rId8" Target="slides/slide7.xml" Type="http://schemas.openxmlformats.org/officeDocument/2006/relationships/slide"/>
<Relationship Id="rId9" Target="slides/slide8.xml" Type="http://schemas.openxmlformats.org/officeDocument/2006/relationships/slide"/>
</Relationships>
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C1A9A4-C186-4CD5-92AC-ED0A55FE891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C63686E-9807-4D56-B866-66D5F82E1FB9}">
      <dgm:prSet phldrT="[Texto]"/>
      <dgm:spPr>
        <a:solidFill>
          <a:srgbClr val="92D050"/>
        </a:solidFill>
      </dgm:spPr>
      <dgm:t>
        <a:bodyPr/>
        <a:lstStyle/>
        <a:p>
          <a:r>
            <a:rPr lang="es-ES" dirty="0" smtClean="0"/>
            <a:t>MESAS ZONALES</a:t>
          </a:r>
          <a:endParaRPr lang="es-ES" dirty="0"/>
        </a:p>
      </dgm:t>
    </dgm:pt>
    <dgm:pt modelId="{C87F4AAE-C171-4FCD-9BF9-AD4AAB59B919}" type="parTrans" cxnId="{AFDD1F85-FD42-42CA-B73A-D2B399B7BF21}">
      <dgm:prSet/>
      <dgm:spPr/>
      <dgm:t>
        <a:bodyPr/>
        <a:lstStyle/>
        <a:p>
          <a:endParaRPr lang="es-ES"/>
        </a:p>
      </dgm:t>
    </dgm:pt>
    <dgm:pt modelId="{EE8F0697-44E4-4501-8EA6-7095A8E07048}" type="sibTrans" cxnId="{AFDD1F85-FD42-42CA-B73A-D2B399B7BF21}">
      <dgm:prSet/>
      <dgm:spPr/>
      <dgm:t>
        <a:bodyPr/>
        <a:lstStyle/>
        <a:p>
          <a:endParaRPr lang="es-ES"/>
        </a:p>
      </dgm:t>
    </dgm:pt>
    <dgm:pt modelId="{02F37FE5-F505-4CFC-B000-3FCF0037EA95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/>
            <a:t>HABLANDO CLARO CON EL GERENTE</a:t>
          </a:r>
          <a:endParaRPr lang="es-ES" dirty="0"/>
        </a:p>
      </dgm:t>
    </dgm:pt>
    <dgm:pt modelId="{A8D183B8-5620-433E-8553-275D2C567A3F}" type="parTrans" cxnId="{7CE06602-0453-4A6E-AEA2-09A54499FF90}">
      <dgm:prSet/>
      <dgm:spPr/>
      <dgm:t>
        <a:bodyPr/>
        <a:lstStyle/>
        <a:p>
          <a:endParaRPr lang="es-ES"/>
        </a:p>
      </dgm:t>
    </dgm:pt>
    <dgm:pt modelId="{A88DE379-2EBE-4F06-B2CA-5BA8A27A3D52}" type="sibTrans" cxnId="{7CE06602-0453-4A6E-AEA2-09A54499FF90}">
      <dgm:prSet/>
      <dgm:spPr/>
      <dgm:t>
        <a:bodyPr/>
        <a:lstStyle/>
        <a:p>
          <a:endParaRPr lang="es-ES"/>
        </a:p>
      </dgm:t>
    </dgm:pt>
    <dgm:pt modelId="{EF83C331-917A-40EE-BA96-F51BDF01C7D2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/>
            <a:t>CHEC CUMPLE</a:t>
          </a:r>
          <a:endParaRPr lang="es-ES" dirty="0"/>
        </a:p>
      </dgm:t>
    </dgm:pt>
    <dgm:pt modelId="{6A2ED6B3-EB6C-4A85-B6EB-1D6CBCB57C3D}" type="parTrans" cxnId="{D78779AA-A1BD-4E92-9807-A379F44D6DAE}">
      <dgm:prSet/>
      <dgm:spPr/>
      <dgm:t>
        <a:bodyPr/>
        <a:lstStyle/>
        <a:p>
          <a:endParaRPr lang="es-ES"/>
        </a:p>
      </dgm:t>
    </dgm:pt>
    <dgm:pt modelId="{8F3C3D7E-AF14-4B0B-811A-D06D87B2070A}" type="sibTrans" cxnId="{D78779AA-A1BD-4E92-9807-A379F44D6DAE}">
      <dgm:prSet/>
      <dgm:spPr/>
      <dgm:t>
        <a:bodyPr/>
        <a:lstStyle/>
        <a:p>
          <a:endParaRPr lang="es-ES"/>
        </a:p>
      </dgm:t>
    </dgm:pt>
    <dgm:pt modelId="{7F9790C0-E61C-4953-9A26-9323D1D5001A}">
      <dgm:prSet/>
      <dgm:spPr>
        <a:solidFill>
          <a:srgbClr val="00B050"/>
        </a:solidFill>
      </dgm:spPr>
      <dgm:t>
        <a:bodyPr/>
        <a:lstStyle/>
        <a:p>
          <a:r>
            <a:rPr lang="es-ES" dirty="0" smtClean="0"/>
            <a:t>FORMACION A VOCEROS</a:t>
          </a:r>
          <a:endParaRPr lang="es-ES" dirty="0"/>
        </a:p>
      </dgm:t>
    </dgm:pt>
    <dgm:pt modelId="{BE22DA86-08D2-4301-A009-55E4D985FAAF}" type="parTrans" cxnId="{48F6D665-9D88-4648-B194-B491BA941C89}">
      <dgm:prSet/>
      <dgm:spPr/>
      <dgm:t>
        <a:bodyPr/>
        <a:lstStyle/>
        <a:p>
          <a:endParaRPr lang="es-ES"/>
        </a:p>
      </dgm:t>
    </dgm:pt>
    <dgm:pt modelId="{C3ADE28B-62B7-4F63-B1B1-C3A38A610A35}" type="sibTrans" cxnId="{48F6D665-9D88-4648-B194-B491BA941C89}">
      <dgm:prSet/>
      <dgm:spPr/>
      <dgm:t>
        <a:bodyPr/>
        <a:lstStyle/>
        <a:p>
          <a:endParaRPr lang="es-ES"/>
        </a:p>
      </dgm:t>
    </dgm:pt>
    <dgm:pt modelId="{38EFCB26-30BD-429C-B94E-863DECC5009D}" type="pres">
      <dgm:prSet presAssocID="{70C1A9A4-C186-4CD5-92AC-ED0A55FE891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BDD64132-9CFB-4B12-8C7E-4BC4DF5B5067}" type="pres">
      <dgm:prSet presAssocID="{70C1A9A4-C186-4CD5-92AC-ED0A55FE891B}" presName="Name1" presStyleCnt="0"/>
      <dgm:spPr/>
    </dgm:pt>
    <dgm:pt modelId="{26026539-DD5B-45BC-92B5-9EF99A2B5FA5}" type="pres">
      <dgm:prSet presAssocID="{70C1A9A4-C186-4CD5-92AC-ED0A55FE891B}" presName="cycle" presStyleCnt="0"/>
      <dgm:spPr/>
    </dgm:pt>
    <dgm:pt modelId="{414A0BEA-2366-4EFA-9A62-6CDFF2A78A90}" type="pres">
      <dgm:prSet presAssocID="{70C1A9A4-C186-4CD5-92AC-ED0A55FE891B}" presName="srcNode" presStyleLbl="node1" presStyleIdx="0" presStyleCnt="4"/>
      <dgm:spPr/>
    </dgm:pt>
    <dgm:pt modelId="{34B1A1EF-EF40-4C11-B7C7-942219FBF15B}" type="pres">
      <dgm:prSet presAssocID="{70C1A9A4-C186-4CD5-92AC-ED0A55FE891B}" presName="conn" presStyleLbl="parChTrans1D2" presStyleIdx="0" presStyleCnt="1"/>
      <dgm:spPr/>
      <dgm:t>
        <a:bodyPr/>
        <a:lstStyle/>
        <a:p>
          <a:endParaRPr lang="es-ES"/>
        </a:p>
      </dgm:t>
    </dgm:pt>
    <dgm:pt modelId="{AD178EC9-9F31-4C21-A107-599F838349D9}" type="pres">
      <dgm:prSet presAssocID="{70C1A9A4-C186-4CD5-92AC-ED0A55FE891B}" presName="extraNode" presStyleLbl="node1" presStyleIdx="0" presStyleCnt="4"/>
      <dgm:spPr/>
    </dgm:pt>
    <dgm:pt modelId="{6005BD41-AD79-4647-BA67-C74BB56A9959}" type="pres">
      <dgm:prSet presAssocID="{70C1A9A4-C186-4CD5-92AC-ED0A55FE891B}" presName="dstNode" presStyleLbl="node1" presStyleIdx="0" presStyleCnt="4"/>
      <dgm:spPr/>
    </dgm:pt>
    <dgm:pt modelId="{BC0D6F8C-177A-4536-8BE1-63EC5C2AB85A}" type="pres">
      <dgm:prSet presAssocID="{AC63686E-9807-4D56-B866-66D5F82E1FB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56C633-76D7-4FD7-90F0-A970FEC09CEE}" type="pres">
      <dgm:prSet presAssocID="{AC63686E-9807-4D56-B866-66D5F82E1FB9}" presName="accent_1" presStyleCnt="0"/>
      <dgm:spPr/>
    </dgm:pt>
    <dgm:pt modelId="{E727680A-C1F0-4456-B957-76763319FB10}" type="pres">
      <dgm:prSet presAssocID="{AC63686E-9807-4D56-B866-66D5F82E1FB9}" presName="accentRepeatNode" presStyleLbl="solidFgAcc1" presStyleIdx="0" presStyleCnt="4"/>
      <dgm:spPr/>
    </dgm:pt>
    <dgm:pt modelId="{43300539-7C51-423E-A5AA-1F1ED1669FA7}" type="pres">
      <dgm:prSet presAssocID="{02F37FE5-F505-4CFC-B000-3FCF0037EA9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641A02-6D5D-4E6E-A902-35D944EBA9F2}" type="pres">
      <dgm:prSet presAssocID="{02F37FE5-F505-4CFC-B000-3FCF0037EA95}" presName="accent_2" presStyleCnt="0"/>
      <dgm:spPr/>
    </dgm:pt>
    <dgm:pt modelId="{88330AAB-4A0D-4740-8EEA-1110FCC113E3}" type="pres">
      <dgm:prSet presAssocID="{02F37FE5-F505-4CFC-B000-3FCF0037EA95}" presName="accentRepeatNode" presStyleLbl="solidFgAcc1" presStyleIdx="1" presStyleCnt="4"/>
      <dgm:spPr/>
    </dgm:pt>
    <dgm:pt modelId="{C0EB1854-CEE3-4502-BF62-55BE2BB2D912}" type="pres">
      <dgm:prSet presAssocID="{7F9790C0-E61C-4953-9A26-9323D1D5001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91BEC7-8E94-40A8-AAF6-7B57899C68CF}" type="pres">
      <dgm:prSet presAssocID="{7F9790C0-E61C-4953-9A26-9323D1D5001A}" presName="accent_3" presStyleCnt="0"/>
      <dgm:spPr/>
    </dgm:pt>
    <dgm:pt modelId="{DED480F5-FA11-4FD1-B087-897749B63B72}" type="pres">
      <dgm:prSet presAssocID="{7F9790C0-E61C-4953-9A26-9323D1D5001A}" presName="accentRepeatNode" presStyleLbl="solidFgAcc1" presStyleIdx="2" presStyleCnt="4"/>
      <dgm:spPr/>
    </dgm:pt>
    <dgm:pt modelId="{B093D814-C729-4871-945D-221C529BD624}" type="pres">
      <dgm:prSet presAssocID="{EF83C331-917A-40EE-BA96-F51BDF01C7D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B0DB6A-1A42-4AE4-A506-7AB39A3C6F30}" type="pres">
      <dgm:prSet presAssocID="{EF83C331-917A-40EE-BA96-F51BDF01C7D2}" presName="accent_4" presStyleCnt="0"/>
      <dgm:spPr/>
    </dgm:pt>
    <dgm:pt modelId="{B03ECD8B-065D-4003-BD8B-D43BD6FFC5E8}" type="pres">
      <dgm:prSet presAssocID="{EF83C331-917A-40EE-BA96-F51BDF01C7D2}" presName="accentRepeatNode" presStyleLbl="solidFgAcc1" presStyleIdx="3" presStyleCnt="4"/>
      <dgm:spPr/>
    </dgm:pt>
  </dgm:ptLst>
  <dgm:cxnLst>
    <dgm:cxn modelId="{7CE06602-0453-4A6E-AEA2-09A54499FF90}" srcId="{70C1A9A4-C186-4CD5-92AC-ED0A55FE891B}" destId="{02F37FE5-F505-4CFC-B000-3FCF0037EA95}" srcOrd="1" destOrd="0" parTransId="{A8D183B8-5620-433E-8553-275D2C567A3F}" sibTransId="{A88DE379-2EBE-4F06-B2CA-5BA8A27A3D52}"/>
    <dgm:cxn modelId="{3FD2436D-69B8-4D77-9DD0-E850ED3FE8D0}" type="presOf" srcId="{70C1A9A4-C186-4CD5-92AC-ED0A55FE891B}" destId="{38EFCB26-30BD-429C-B94E-863DECC5009D}" srcOrd="0" destOrd="0" presId="urn:microsoft.com/office/officeart/2008/layout/VerticalCurvedList"/>
    <dgm:cxn modelId="{D298C5E8-C91C-42B9-9F7A-F465309E25B2}" type="presOf" srcId="{AC63686E-9807-4D56-B866-66D5F82E1FB9}" destId="{BC0D6F8C-177A-4536-8BE1-63EC5C2AB85A}" srcOrd="0" destOrd="0" presId="urn:microsoft.com/office/officeart/2008/layout/VerticalCurvedList"/>
    <dgm:cxn modelId="{D075B523-5957-45D9-A68B-E6AB9C663A59}" type="presOf" srcId="{EF83C331-917A-40EE-BA96-F51BDF01C7D2}" destId="{B093D814-C729-4871-945D-221C529BD624}" srcOrd="0" destOrd="0" presId="urn:microsoft.com/office/officeart/2008/layout/VerticalCurvedList"/>
    <dgm:cxn modelId="{AFDD1F85-FD42-42CA-B73A-D2B399B7BF21}" srcId="{70C1A9A4-C186-4CD5-92AC-ED0A55FE891B}" destId="{AC63686E-9807-4D56-B866-66D5F82E1FB9}" srcOrd="0" destOrd="0" parTransId="{C87F4AAE-C171-4FCD-9BF9-AD4AAB59B919}" sibTransId="{EE8F0697-44E4-4501-8EA6-7095A8E07048}"/>
    <dgm:cxn modelId="{48F6D665-9D88-4648-B194-B491BA941C89}" srcId="{70C1A9A4-C186-4CD5-92AC-ED0A55FE891B}" destId="{7F9790C0-E61C-4953-9A26-9323D1D5001A}" srcOrd="2" destOrd="0" parTransId="{BE22DA86-08D2-4301-A009-55E4D985FAAF}" sibTransId="{C3ADE28B-62B7-4F63-B1B1-C3A38A610A35}"/>
    <dgm:cxn modelId="{D78779AA-A1BD-4E92-9807-A379F44D6DAE}" srcId="{70C1A9A4-C186-4CD5-92AC-ED0A55FE891B}" destId="{EF83C331-917A-40EE-BA96-F51BDF01C7D2}" srcOrd="3" destOrd="0" parTransId="{6A2ED6B3-EB6C-4A85-B6EB-1D6CBCB57C3D}" sibTransId="{8F3C3D7E-AF14-4B0B-811A-D06D87B2070A}"/>
    <dgm:cxn modelId="{BBEEA9BD-AAA6-4278-8244-CD15B2731CBB}" type="presOf" srcId="{7F9790C0-E61C-4953-9A26-9323D1D5001A}" destId="{C0EB1854-CEE3-4502-BF62-55BE2BB2D912}" srcOrd="0" destOrd="0" presId="urn:microsoft.com/office/officeart/2008/layout/VerticalCurvedList"/>
    <dgm:cxn modelId="{0E412AE9-9F15-4B57-813E-BC8680EFACFA}" type="presOf" srcId="{EE8F0697-44E4-4501-8EA6-7095A8E07048}" destId="{34B1A1EF-EF40-4C11-B7C7-942219FBF15B}" srcOrd="0" destOrd="0" presId="urn:microsoft.com/office/officeart/2008/layout/VerticalCurvedList"/>
    <dgm:cxn modelId="{8D92D0E3-30D6-45CA-AAA0-8519B9757544}" type="presOf" srcId="{02F37FE5-F505-4CFC-B000-3FCF0037EA95}" destId="{43300539-7C51-423E-A5AA-1F1ED1669FA7}" srcOrd="0" destOrd="0" presId="urn:microsoft.com/office/officeart/2008/layout/VerticalCurvedList"/>
    <dgm:cxn modelId="{5A4F8C8C-7399-4C11-92F5-C5CF22ABC655}" type="presParOf" srcId="{38EFCB26-30BD-429C-B94E-863DECC5009D}" destId="{BDD64132-9CFB-4B12-8C7E-4BC4DF5B5067}" srcOrd="0" destOrd="0" presId="urn:microsoft.com/office/officeart/2008/layout/VerticalCurvedList"/>
    <dgm:cxn modelId="{F9ABA486-CBD1-45F8-BB8E-F0CDE0115A25}" type="presParOf" srcId="{BDD64132-9CFB-4B12-8C7E-4BC4DF5B5067}" destId="{26026539-DD5B-45BC-92B5-9EF99A2B5FA5}" srcOrd="0" destOrd="0" presId="urn:microsoft.com/office/officeart/2008/layout/VerticalCurvedList"/>
    <dgm:cxn modelId="{744F46B9-8264-48A6-A3ED-7E30B638EF80}" type="presParOf" srcId="{26026539-DD5B-45BC-92B5-9EF99A2B5FA5}" destId="{414A0BEA-2366-4EFA-9A62-6CDFF2A78A90}" srcOrd="0" destOrd="0" presId="urn:microsoft.com/office/officeart/2008/layout/VerticalCurvedList"/>
    <dgm:cxn modelId="{9BECA2C0-63AC-44C9-89E1-01C1A962C02F}" type="presParOf" srcId="{26026539-DD5B-45BC-92B5-9EF99A2B5FA5}" destId="{34B1A1EF-EF40-4C11-B7C7-942219FBF15B}" srcOrd="1" destOrd="0" presId="urn:microsoft.com/office/officeart/2008/layout/VerticalCurvedList"/>
    <dgm:cxn modelId="{61A73E6D-4B76-420B-B628-DC0CEBC51B5E}" type="presParOf" srcId="{26026539-DD5B-45BC-92B5-9EF99A2B5FA5}" destId="{AD178EC9-9F31-4C21-A107-599F838349D9}" srcOrd="2" destOrd="0" presId="urn:microsoft.com/office/officeart/2008/layout/VerticalCurvedList"/>
    <dgm:cxn modelId="{4AA199EA-F39D-4216-A0E4-877211EA5E29}" type="presParOf" srcId="{26026539-DD5B-45BC-92B5-9EF99A2B5FA5}" destId="{6005BD41-AD79-4647-BA67-C74BB56A9959}" srcOrd="3" destOrd="0" presId="urn:microsoft.com/office/officeart/2008/layout/VerticalCurvedList"/>
    <dgm:cxn modelId="{93EB015E-3A9F-4054-A24A-670B111DDF72}" type="presParOf" srcId="{BDD64132-9CFB-4B12-8C7E-4BC4DF5B5067}" destId="{BC0D6F8C-177A-4536-8BE1-63EC5C2AB85A}" srcOrd="1" destOrd="0" presId="urn:microsoft.com/office/officeart/2008/layout/VerticalCurvedList"/>
    <dgm:cxn modelId="{A810F484-82DE-428D-8D18-196AB7CF8556}" type="presParOf" srcId="{BDD64132-9CFB-4B12-8C7E-4BC4DF5B5067}" destId="{2F56C633-76D7-4FD7-90F0-A970FEC09CEE}" srcOrd="2" destOrd="0" presId="urn:microsoft.com/office/officeart/2008/layout/VerticalCurvedList"/>
    <dgm:cxn modelId="{75C8F798-435E-4249-90C6-BD836878E5A7}" type="presParOf" srcId="{2F56C633-76D7-4FD7-90F0-A970FEC09CEE}" destId="{E727680A-C1F0-4456-B957-76763319FB10}" srcOrd="0" destOrd="0" presId="urn:microsoft.com/office/officeart/2008/layout/VerticalCurvedList"/>
    <dgm:cxn modelId="{624190E7-E52C-4D78-BD0F-ED33D3B81948}" type="presParOf" srcId="{BDD64132-9CFB-4B12-8C7E-4BC4DF5B5067}" destId="{43300539-7C51-423E-A5AA-1F1ED1669FA7}" srcOrd="3" destOrd="0" presId="urn:microsoft.com/office/officeart/2008/layout/VerticalCurvedList"/>
    <dgm:cxn modelId="{68BCE746-B6D3-4F64-A224-DC9AA6D0C699}" type="presParOf" srcId="{BDD64132-9CFB-4B12-8C7E-4BC4DF5B5067}" destId="{F9641A02-6D5D-4E6E-A902-35D944EBA9F2}" srcOrd="4" destOrd="0" presId="urn:microsoft.com/office/officeart/2008/layout/VerticalCurvedList"/>
    <dgm:cxn modelId="{EC930165-ACDD-4492-B1B2-B72D1AC3AC04}" type="presParOf" srcId="{F9641A02-6D5D-4E6E-A902-35D944EBA9F2}" destId="{88330AAB-4A0D-4740-8EEA-1110FCC113E3}" srcOrd="0" destOrd="0" presId="urn:microsoft.com/office/officeart/2008/layout/VerticalCurvedList"/>
    <dgm:cxn modelId="{2F3884F3-3D8C-426E-9C13-1446E8A4DF57}" type="presParOf" srcId="{BDD64132-9CFB-4B12-8C7E-4BC4DF5B5067}" destId="{C0EB1854-CEE3-4502-BF62-55BE2BB2D912}" srcOrd="5" destOrd="0" presId="urn:microsoft.com/office/officeart/2008/layout/VerticalCurvedList"/>
    <dgm:cxn modelId="{26557FAA-BB34-4AD9-A9AF-6068F6F57AB5}" type="presParOf" srcId="{BDD64132-9CFB-4B12-8C7E-4BC4DF5B5067}" destId="{7891BEC7-8E94-40A8-AAF6-7B57899C68CF}" srcOrd="6" destOrd="0" presId="urn:microsoft.com/office/officeart/2008/layout/VerticalCurvedList"/>
    <dgm:cxn modelId="{69BA307F-85D6-4794-9836-D399ACA38D53}" type="presParOf" srcId="{7891BEC7-8E94-40A8-AAF6-7B57899C68CF}" destId="{DED480F5-FA11-4FD1-B087-897749B63B72}" srcOrd="0" destOrd="0" presId="urn:microsoft.com/office/officeart/2008/layout/VerticalCurvedList"/>
    <dgm:cxn modelId="{E05046A0-FE60-4F81-B65C-9187E583BBB8}" type="presParOf" srcId="{BDD64132-9CFB-4B12-8C7E-4BC4DF5B5067}" destId="{B093D814-C729-4871-945D-221C529BD624}" srcOrd="7" destOrd="0" presId="urn:microsoft.com/office/officeart/2008/layout/VerticalCurvedList"/>
    <dgm:cxn modelId="{430F5F1F-94ED-4572-9031-104A26272BC4}" type="presParOf" srcId="{BDD64132-9CFB-4B12-8C7E-4BC4DF5B5067}" destId="{11B0DB6A-1A42-4AE4-A506-7AB39A3C6F30}" srcOrd="8" destOrd="0" presId="urn:microsoft.com/office/officeart/2008/layout/VerticalCurvedList"/>
    <dgm:cxn modelId="{065DEE33-63BE-48FE-89CD-885DEA58029F}" type="presParOf" srcId="{11B0DB6A-1A42-4AE4-A506-7AB39A3C6F30}" destId="{B03ECD8B-065D-4003-BD8B-D43BD6FFC5E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1A1EF-EF40-4C11-B7C7-942219FBF15B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0D6F8C-177A-4536-8BE1-63EC5C2AB85A}">
      <dsp:nvSpPr>
        <dsp:cNvPr id="0" name=""/>
        <dsp:cNvSpPr/>
      </dsp:nvSpPr>
      <dsp:spPr>
        <a:xfrm>
          <a:off x="460128" y="312440"/>
          <a:ext cx="5580684" cy="625205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MESAS ZONALES</a:t>
          </a:r>
          <a:endParaRPr lang="es-ES" sz="2400" kern="1200" dirty="0"/>
        </a:p>
      </dsp:txBody>
      <dsp:txXfrm>
        <a:off x="460128" y="312440"/>
        <a:ext cx="5580684" cy="625205"/>
      </dsp:txXfrm>
    </dsp:sp>
    <dsp:sp modelId="{E727680A-C1F0-4456-B957-76763319FB10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300539-7C51-423E-A5AA-1F1ED1669FA7}">
      <dsp:nvSpPr>
        <dsp:cNvPr id="0" name=""/>
        <dsp:cNvSpPr/>
      </dsp:nvSpPr>
      <dsp:spPr>
        <a:xfrm>
          <a:off x="818573" y="1250411"/>
          <a:ext cx="5222240" cy="62520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HABLANDO CLARO CON EL GERENTE</a:t>
          </a:r>
          <a:endParaRPr lang="es-ES" sz="2400" kern="1200" dirty="0"/>
        </a:p>
      </dsp:txBody>
      <dsp:txXfrm>
        <a:off x="818573" y="1250411"/>
        <a:ext cx="5222240" cy="625205"/>
      </dsp:txXfrm>
    </dsp:sp>
    <dsp:sp modelId="{88330AAB-4A0D-4740-8EEA-1110FCC113E3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EB1854-CEE3-4502-BF62-55BE2BB2D912}">
      <dsp:nvSpPr>
        <dsp:cNvPr id="0" name=""/>
        <dsp:cNvSpPr/>
      </dsp:nvSpPr>
      <dsp:spPr>
        <a:xfrm>
          <a:off x="818573" y="2188382"/>
          <a:ext cx="5222240" cy="62520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FORMACION A VOCEROS</a:t>
          </a:r>
          <a:endParaRPr lang="es-ES" sz="2400" kern="1200" dirty="0"/>
        </a:p>
      </dsp:txBody>
      <dsp:txXfrm>
        <a:off x="818573" y="2188382"/>
        <a:ext cx="5222240" cy="625205"/>
      </dsp:txXfrm>
    </dsp:sp>
    <dsp:sp modelId="{DED480F5-FA11-4FD1-B087-897749B63B72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93D814-C729-4871-945D-221C529BD624}">
      <dsp:nvSpPr>
        <dsp:cNvPr id="0" name=""/>
        <dsp:cNvSpPr/>
      </dsp:nvSpPr>
      <dsp:spPr>
        <a:xfrm>
          <a:off x="460128" y="3126353"/>
          <a:ext cx="5580684" cy="62520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CHEC CUMPLE</a:t>
          </a:r>
          <a:endParaRPr lang="es-ES" sz="2400" kern="1200" dirty="0"/>
        </a:p>
      </dsp:txBody>
      <dsp:txXfrm>
        <a:off x="460128" y="3126353"/>
        <a:ext cx="5580684" cy="625205"/>
      </dsp:txXfrm>
    </dsp:sp>
    <dsp:sp modelId="{B03ECD8B-065D-4003-BD8B-D43BD6FFC5E8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no"?>
<Relationships xmlns="http://schemas.openxmlformats.org/package/2006/relationships">
<Relationship Id="rId1" Target="../theme/theme2.xml" Type="http://schemas.openxmlformats.org/officeDocument/2006/relationships/theme"/>
</Relationships>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F6902-B879-4203-9D42-BD6C6A1AD992}" type="datetimeFigureOut">
              <a:rPr lang="es-CO" smtClean="0"/>
              <a:t>29/09/2020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25F41-222A-4399-B481-38B8483EA1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2337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no"?>
<Relationships xmlns="http://schemas.openxmlformats.org/package/2006/relationships">
<Relationship Id="rId1" Target="../notesMasters/notesMaster1.xml" Type="http://schemas.openxmlformats.org/officeDocument/2006/relationships/notesMaster"/>
<Relationship Id="rId2" Target="../slides/slide2.xml" Type="http://schemas.openxmlformats.org/officeDocument/2006/relationships/slide"/>
</Relationships>

</file>

<file path=ppt/notesSlides/_rels/notesSlide2.xml.rels><?xml version="1.0" encoding="UTF-8" standalone="no"?>
<Relationships xmlns="http://schemas.openxmlformats.org/package/2006/relationships">
<Relationship Id="rId1" Target="../notesMasters/notesMaster1.xml" Type="http://schemas.openxmlformats.org/officeDocument/2006/relationships/notesMaster"/>
<Relationship Id="rId2" Target="../slides/slide7.xml" Type="http://schemas.openxmlformats.org/officeDocument/2006/relationships/slide"/>
</Relationships>

</file>

<file path=ppt/notesSlides/_rels/notesSlide3.xml.rels><?xml version="1.0" encoding="UTF-8" standalone="no"?>
<Relationships xmlns="http://schemas.openxmlformats.org/package/2006/relationships">
<Relationship Id="rId1" Target="../notesMasters/notesMaster1.xml" Type="http://schemas.openxmlformats.org/officeDocument/2006/relationships/notesMaster"/>
<Relationship Id="rId2" Target="../slides/slide9.xml" Type="http://schemas.openxmlformats.org/officeDocument/2006/relationships/slide"/>
</Relationships>

</file>

<file path=ppt/notesSlides/_rels/notesSlide4.xml.rels><?xml version="1.0" encoding="UTF-8" standalone="no"?>
<Relationships xmlns="http://schemas.openxmlformats.org/package/2006/relationships">
<Relationship Id="rId1" Target="../notesMasters/notesMaster1.xml" Type="http://schemas.openxmlformats.org/officeDocument/2006/relationships/notesMaster"/>
<Relationship Id="rId2" Target="../slides/slide10.xml" Type="http://schemas.openxmlformats.org/officeDocument/2006/relationships/slide"/>
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25F41-222A-4399-B481-38B8483EA196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0427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25F41-222A-4399-B481-38B8483EA196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7472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25F41-222A-4399-B481-38B8483EA196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6041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25F41-222A-4399-B481-38B8483EA196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2599055"/>
      </p:ext>
    </p:extLst>
  </p:cSld>
  <p:clrMapOvr>
    <a:masterClrMapping/>
  </p:clrMapOvr>
</p:notes>
</file>

<file path=ppt/slideLayouts/_rels/slideLayout1.xml.rels><?xml version="1.0" encoding="UTF-8" standalone="no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10.xml.rels><?xml version="1.0" encoding="UTF-8" standalone="no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11.xml.rels><?xml version="1.0" encoding="UTF-8" standalone="no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2.xml.rels><?xml version="1.0" encoding="UTF-8" standalone="no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3.xml.rels><?xml version="1.0" encoding="UTF-8" standalone="no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4.xml.rels><?xml version="1.0" encoding="UTF-8" standalone="no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5.xml.rels><?xml version="1.0" encoding="UTF-8" standalone="no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6.xml.rels><?xml version="1.0" encoding="UTF-8" standalone="no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7.xml.rels><?xml version="1.0" encoding="UTF-8" standalone="no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8.xml.rels><?xml version="1.0" encoding="UTF-8" standalone="no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9.xml.rels><?xml version="1.0" encoding="UTF-8" standalone="no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7C83-685C-EE4D-AC34-E6977BA262C1}" type="datetimeFigureOut">
              <a:rPr lang="es-ES_tradnl" smtClean="0"/>
              <a:t>29/09/2020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3362-2D14-2C4D-ABAC-FB899C6DF50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8706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7C83-685C-EE4D-AC34-E6977BA262C1}" type="datetimeFigureOut">
              <a:rPr lang="es-ES_tradnl" smtClean="0"/>
              <a:t>29/09/2020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3362-2D14-2C4D-ABAC-FB899C6DF50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9503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7C83-685C-EE4D-AC34-E6977BA262C1}" type="datetimeFigureOut">
              <a:rPr lang="es-ES_tradnl" smtClean="0"/>
              <a:t>29/09/2020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3362-2D14-2C4D-ABAC-FB899C6DF50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92704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7C83-685C-EE4D-AC34-E6977BA262C1}" type="datetimeFigureOut">
              <a:rPr lang="es-ES_tradnl" smtClean="0"/>
              <a:t>29/09/2020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3362-2D14-2C4D-ABAC-FB899C6DF50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50100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7C83-685C-EE4D-AC34-E6977BA262C1}" type="datetimeFigureOut">
              <a:rPr lang="es-ES_tradnl" smtClean="0"/>
              <a:t>29/09/2020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3362-2D14-2C4D-ABAC-FB899C6DF50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823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7C83-685C-EE4D-AC34-E6977BA262C1}" type="datetimeFigureOut">
              <a:rPr lang="es-ES_tradnl" smtClean="0"/>
              <a:t>29/09/2020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3362-2D14-2C4D-ABAC-FB899C6DF50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424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7C83-685C-EE4D-AC34-E6977BA262C1}" type="datetimeFigureOut">
              <a:rPr lang="es-ES_tradnl" smtClean="0"/>
              <a:t>29/09/2020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3362-2D14-2C4D-ABAC-FB899C6DF50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5821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7C83-685C-EE4D-AC34-E6977BA262C1}" type="datetimeFigureOut">
              <a:rPr lang="es-ES_tradnl" smtClean="0"/>
              <a:t>29/09/2020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3362-2D14-2C4D-ABAC-FB899C6DF50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71359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7C83-685C-EE4D-AC34-E6977BA262C1}" type="datetimeFigureOut">
              <a:rPr lang="es-ES_tradnl" smtClean="0"/>
              <a:t>29/09/2020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3362-2D14-2C4D-ABAC-FB899C6DF50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28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7C83-685C-EE4D-AC34-E6977BA262C1}" type="datetimeFigureOut">
              <a:rPr lang="es-ES_tradnl" smtClean="0"/>
              <a:t>29/09/2020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3362-2D14-2C4D-ABAC-FB899C6DF50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43067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7C83-685C-EE4D-AC34-E6977BA262C1}" type="datetimeFigureOut">
              <a:rPr lang="es-ES_tradnl" smtClean="0"/>
              <a:t>29/09/2020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3362-2D14-2C4D-ABAC-FB899C6DF50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270582"/>
      </p:ext>
    </p:extLst>
  </p:cSld>
  <p:clrMapOvr>
    <a:masterClrMapping/>
  </p:clrMapOvr>
</p:sldLayout>
</file>

<file path=ppt/slideMasters/_rels/slideMaster1.xml.rels><?xml version="1.0" encoding="UTF-8" standalone="no"?>
<Relationships xmlns="http://schemas.openxmlformats.org/package/2006/relationships">
<Relationship Id="rId1" Target="../slideLayouts/slideLayout1.xml" Type="http://schemas.openxmlformats.org/officeDocument/2006/relationships/slideLayout"/>
<Relationship Id="rId10" Target="../slideLayouts/slideLayout10.xml" Type="http://schemas.openxmlformats.org/officeDocument/2006/relationships/slideLayout"/>
<Relationship Id="rId11" Target="../slideLayouts/slideLayout11.xml" Type="http://schemas.openxmlformats.org/officeDocument/2006/relationships/slideLayout"/>
<Relationship Id="rId12" Target="../theme/theme1.xml" Type="http://schemas.openxmlformats.org/officeDocument/2006/relationships/theme"/>
<Relationship Id="rId2" Target="../slideLayouts/slideLayout2.xml" Type="http://schemas.openxmlformats.org/officeDocument/2006/relationships/slideLayout"/>
<Relationship Id="rId3" Target="../slideLayouts/slideLayout3.xml" Type="http://schemas.openxmlformats.org/officeDocument/2006/relationships/slideLayout"/>
<Relationship Id="rId4" Target="../slideLayouts/slideLayout4.xml" Type="http://schemas.openxmlformats.org/officeDocument/2006/relationships/slideLayout"/>
<Relationship Id="rId5" Target="../slideLayouts/slideLayout5.xml" Type="http://schemas.openxmlformats.org/officeDocument/2006/relationships/slideLayout"/>
<Relationship Id="rId6" Target="../slideLayouts/slideLayout6.xml" Type="http://schemas.openxmlformats.org/officeDocument/2006/relationships/slideLayout"/>
<Relationship Id="rId7" Target="../slideLayouts/slideLayout7.xml" Type="http://schemas.openxmlformats.org/officeDocument/2006/relationships/slideLayout"/>
<Relationship Id="rId8" Target="../slideLayouts/slideLayout8.xml" Type="http://schemas.openxmlformats.org/officeDocument/2006/relationships/slideLayout"/>
<Relationship Id="rId9" Target="../slideLayouts/slideLayout9.xml" Type="http://schemas.openxmlformats.org/officeDocument/2006/relationships/slideLayout"/>
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C7C83-685C-EE4D-AC34-E6977BA262C1}" type="datetimeFigureOut">
              <a:rPr lang="es-ES_tradnl" smtClean="0"/>
              <a:t>29/09/2020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23362-2D14-2C4D-ABAC-FB899C6DF50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3608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
<Relationships xmlns="http://schemas.openxmlformats.org/package/2006/relationships">
<Relationship Id="rId1" Target="../slideLayouts/slideLayout1.xml" Type="http://schemas.openxmlformats.org/officeDocument/2006/relationships/slideLayout"/>
<Relationship Id="rId2" Target="../media/image1.png" Type="http://schemas.openxmlformats.org/officeDocument/2006/relationships/image"/>
</Relationships>

</file>

<file path=ppt/slides/_rels/slide10.xml.rels><?xml version="1.0" encoding="UTF-8" standalone="no"?>
<Relationships xmlns="http://schemas.openxmlformats.org/package/2006/relationships">
<Relationship Id="rId1" Target="../slideLayouts/slideLayout2.xml" Type="http://schemas.openxmlformats.org/officeDocument/2006/relationships/slideLayout"/>
<Relationship Id="rId2" Target="../notesSlides/notesSlide4.xml" Type="http://schemas.openxmlformats.org/officeDocument/2006/relationships/notesSlide"/>
<Relationship Id="rId3" Target="../media/image9.png" Type="http://schemas.openxmlformats.org/officeDocument/2006/relationships/image"/>
<Relationship Id="rId4" Target="../media/image10.png" Type="http://schemas.openxmlformats.org/officeDocument/2006/relationships/image"/>
<Relationship Id="rId5" Target="../media/image21.jpg" Type="http://schemas.openxmlformats.org/officeDocument/2006/relationships/image"/>
</Relationships>

</file>

<file path=ppt/slides/_rels/slide11.xml.rels><?xml version="1.0" encoding="UTF-8" standalone="no"?>
<Relationships xmlns="http://schemas.openxmlformats.org/package/2006/relationships">
<Relationship Id="rId1" Target="../slideLayouts/slideLayout1.xml" Type="http://schemas.openxmlformats.org/officeDocument/2006/relationships/slideLayout"/>
<Relationship Id="rId2" Target="../media/image1.png" Type="http://schemas.openxmlformats.org/officeDocument/2006/relationships/image"/>
<Relationship Id="rId3" Target="../media/image22.jpeg" Type="http://schemas.openxmlformats.org/officeDocument/2006/relationships/image"/>
</Relationships>

</file>

<file path=ppt/slides/_rels/slide12.xml.rels><?xml version="1.0" encoding="UTF-8" standalone="no"?>
<Relationships xmlns="http://schemas.openxmlformats.org/package/2006/relationships">
<Relationship Id="rId1" Target="../slideLayouts/slideLayout1.xml" Type="http://schemas.openxmlformats.org/officeDocument/2006/relationships/slideLayout"/>
<Relationship Id="rId2" Target="../media/image1.png" Type="http://schemas.openxmlformats.org/officeDocument/2006/relationships/image"/>
<Relationship Id="rId3" Target="../media/image22.jpeg" Type="http://schemas.openxmlformats.org/officeDocument/2006/relationships/image"/>
</Relationships>

</file>

<file path=ppt/slides/_rels/slide13.xml.rels><?xml version="1.0" encoding="UTF-8" standalone="no"?>
<Relationships xmlns="http://schemas.openxmlformats.org/package/2006/relationships">
<Relationship Id="rId1" Target="../slideLayouts/slideLayout2.xml" Type="http://schemas.openxmlformats.org/officeDocument/2006/relationships/slideLayout"/>
<Relationship Id="rId2" Target="../media/image23.png" Type="http://schemas.openxmlformats.org/officeDocument/2006/relationships/image"/>
</Relationships>

</file>

<file path=ppt/slides/_rels/slide2.xml.rels><?xml version="1.0" encoding="UTF-8" standalone="no"?>
<Relationships xmlns="http://schemas.openxmlformats.org/package/2006/relationships">
<Relationship Id="rId1" Target="../slideLayouts/slideLayout1.xml" Type="http://schemas.openxmlformats.org/officeDocument/2006/relationships/slideLayout"/>
<Relationship Id="rId2" Target="../notesSlides/notesSlide1.xml" Type="http://schemas.openxmlformats.org/officeDocument/2006/relationships/notesSlide"/>
<Relationship Id="rId3" Target="../media/image1.png" Type="http://schemas.openxmlformats.org/officeDocument/2006/relationships/image"/>
</Relationships>

</file>

<file path=ppt/slides/_rels/slide3.xml.rels><?xml version="1.0" encoding="UTF-8" standalone="no"?>
<Relationships xmlns="http://schemas.openxmlformats.org/package/2006/relationships">
<Relationship Id="rId1" Target="../slideLayouts/slideLayout1.xml" Type="http://schemas.openxmlformats.org/officeDocument/2006/relationships/slideLayout"/>
<Relationship Id="rId2" Target="../media/image1.png" Type="http://schemas.openxmlformats.org/officeDocument/2006/relationships/image"/>
<Relationship Id="rId3" Target="../media/image2.jpeg" Type="http://schemas.openxmlformats.org/officeDocument/2006/relationships/image"/>
</Relationships>

</file>

<file path=ppt/slides/_rels/slide4.xml.rels><?xml version="1.0" encoding="UTF-8" standalone="no"?>
<Relationships xmlns="http://schemas.openxmlformats.org/package/2006/relationships">
<Relationship Id="rId1" Target="../slideLayouts/slideLayout1.xml" Type="http://schemas.openxmlformats.org/officeDocument/2006/relationships/slideLayout"/>
<Relationship Id="rId2" Target="../media/image3.png" Type="http://schemas.openxmlformats.org/officeDocument/2006/relationships/image"/>
<Relationship Id="rId3" Target="../diagrams/data1.xml" Type="http://schemas.openxmlformats.org/officeDocument/2006/relationships/diagramData"/>
<Relationship Id="rId4" Target="../diagrams/layout1.xml" Type="http://schemas.openxmlformats.org/officeDocument/2006/relationships/diagramLayout"/>
<Relationship Id="rId5" Target="../diagrams/quickStyle1.xml" Type="http://schemas.openxmlformats.org/officeDocument/2006/relationships/diagramQuickStyle"/>
<Relationship Id="rId6" Target="../diagrams/colors1.xml" Type="http://schemas.openxmlformats.org/officeDocument/2006/relationships/diagramColors"/>
<Relationship Id="rId7" Target="../diagrams/drawing1.xml" Type="http://schemas.microsoft.com/office/2007/relationships/diagramDrawing"/>
</Relationships>

</file>

<file path=ppt/slides/_rels/slide5.xml.rels><?xml version="1.0" encoding="UTF-8" standalone="no"?>
<Relationships xmlns="http://schemas.openxmlformats.org/package/2006/relationships">
<Relationship Id="rId1" Target="../slideLayouts/slideLayout1.xml" Type="http://schemas.openxmlformats.org/officeDocument/2006/relationships/slideLayout"/>
<Relationship Id="rId2" Target="../media/image4.png" Type="http://schemas.openxmlformats.org/officeDocument/2006/relationships/image"/>
<Relationship Id="rId3" Target="../media/image5.png" Type="http://schemas.openxmlformats.org/officeDocument/2006/relationships/image"/>
<Relationship Id="rId4" Target="../media/image6.png" Type="http://schemas.openxmlformats.org/officeDocument/2006/relationships/image"/>
<Relationship Id="rId5" Target="../media/image7.png" Type="http://schemas.openxmlformats.org/officeDocument/2006/relationships/image"/>
</Relationships>

</file>

<file path=ppt/slides/_rels/slide6.xml.rels><?xml version="1.0" encoding="UTF-8" standalone="no"?>
<Relationships xmlns="http://schemas.openxmlformats.org/package/2006/relationships">
<Relationship Id="rId1" Target="../slideLayouts/slideLayout2.xml" Type="http://schemas.openxmlformats.org/officeDocument/2006/relationships/slideLayout"/>
<Relationship Id="rId2" Target="../media/image8.emf" Type="http://schemas.openxmlformats.org/officeDocument/2006/relationships/image"/>
<Relationship Id="rId3" Target="../media/image9.png" Type="http://schemas.openxmlformats.org/officeDocument/2006/relationships/image"/>
<Relationship Id="rId4" Target="../media/image10.png" Type="http://schemas.openxmlformats.org/officeDocument/2006/relationships/image"/>
<Relationship Id="rId5" Target="../media/image11.png" Type="http://schemas.openxmlformats.org/officeDocument/2006/relationships/image"/>
</Relationships>

</file>

<file path=ppt/slides/_rels/slide7.xml.rels><?xml version="1.0" encoding="UTF-8" standalone="no"?>
<Relationships xmlns="http://schemas.openxmlformats.org/package/2006/relationships">
<Relationship Id="rId1" Target="../slideLayouts/slideLayout2.xml" Type="http://schemas.openxmlformats.org/officeDocument/2006/relationships/slideLayout"/>
<Relationship Id="rId10" Target="../media/image17.jpeg" Type="http://schemas.openxmlformats.org/officeDocument/2006/relationships/image"/>
<Relationship Id="rId2" Target="../notesSlides/notesSlide2.xml" Type="http://schemas.openxmlformats.org/officeDocument/2006/relationships/notesSlide"/>
<Relationship Id="rId3" Target="../media/image8.emf" Type="http://schemas.openxmlformats.org/officeDocument/2006/relationships/image"/>
<Relationship Id="rId4" Target="../media/image11.png" Type="http://schemas.openxmlformats.org/officeDocument/2006/relationships/image"/>
<Relationship Id="rId5" Target="../media/image12.png" Type="http://schemas.openxmlformats.org/officeDocument/2006/relationships/image"/>
<Relationship Id="rId6" Target="../media/image13.png" Type="http://schemas.openxmlformats.org/officeDocument/2006/relationships/image"/>
<Relationship Id="rId7" Target="../media/image14.jpeg" Type="http://schemas.openxmlformats.org/officeDocument/2006/relationships/image"/>
<Relationship Id="rId8" Target="../media/image15.jpeg" Type="http://schemas.openxmlformats.org/officeDocument/2006/relationships/image"/>
<Relationship Id="rId9" Target="../media/image16.png" Type="http://schemas.openxmlformats.org/officeDocument/2006/relationships/image"/>
</Relationships>

</file>

<file path=ppt/slides/_rels/slide8.xml.rels><?xml version="1.0" encoding="UTF-8" standalone="no"?>
<Relationships xmlns="http://schemas.openxmlformats.org/package/2006/relationships">
<Relationship Id="rId1" Target="../slideLayouts/slideLayout2.xml" Type="http://schemas.openxmlformats.org/officeDocument/2006/relationships/slideLayout"/>
<Relationship Id="rId2" Target="../media/image8.emf" Type="http://schemas.openxmlformats.org/officeDocument/2006/relationships/image"/>
<Relationship Id="rId3" Target="../media/image9.png" Type="http://schemas.openxmlformats.org/officeDocument/2006/relationships/image"/>
<Relationship Id="rId4" Target="../media/image18.jpeg" Type="http://schemas.openxmlformats.org/officeDocument/2006/relationships/image"/>
<Relationship Id="rId5" Target="../media/image19.jpeg" Type="http://schemas.openxmlformats.org/officeDocument/2006/relationships/image"/>
</Relationships>

</file>

<file path=ppt/slides/_rels/slide9.xml.rels><?xml version="1.0" encoding="UTF-8" standalone="no"?>
<Relationships xmlns="http://schemas.openxmlformats.org/package/2006/relationships">
<Relationship Id="rId1" Target="../slideLayouts/slideLayout2.xml" Type="http://schemas.openxmlformats.org/officeDocument/2006/relationships/slideLayout"/>
<Relationship Id="rId2" Target="../notesSlides/notesSlide3.xml" Type="http://schemas.openxmlformats.org/officeDocument/2006/relationships/notesSlide"/>
<Relationship Id="rId3" Target="../media/image9.png" Type="http://schemas.openxmlformats.org/officeDocument/2006/relationships/image"/>
<Relationship Id="rId4" Target="../media/image10.png" Type="http://schemas.openxmlformats.org/officeDocument/2006/relationships/image"/>
<Relationship Id="rId5" Target="../media/image20.jpg" Type="http://schemas.openxmlformats.org/officeDocument/2006/relationships/image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" y="7613"/>
            <a:ext cx="12179833" cy="684277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661212" y="393998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7" name="CuadroTexto 6"/>
          <p:cNvSpPr txBox="1"/>
          <p:nvPr/>
        </p:nvSpPr>
        <p:spPr>
          <a:xfrm>
            <a:off x="4801720" y="1312221"/>
            <a:ext cx="704625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CO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CF18AC4-51F8-4BEF-AF72-99B330B6D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0113" y="3275013"/>
            <a:ext cx="2349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SzPct val="100000"/>
            </a:pPr>
            <a:r>
              <a:rPr lang="es-CO" altLang="es-CO" sz="1400">
                <a:solidFill>
                  <a:srgbClr val="000000"/>
                </a:solidFill>
                <a:cs typeface="Arial" panose="020B0604020202020204" pitchFamily="34" charset="0"/>
              </a:rPr>
              <a:t> 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DAE57103-C792-439F-B975-3CFF075A9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0138" y="1628775"/>
            <a:ext cx="4289425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>
              <a:buSzPct val="100000"/>
            </a:pPr>
            <a:endParaRPr lang="es-CO" altLang="es-CO" sz="2200">
              <a:solidFill>
                <a:srgbClr val="0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047999" y="2837667"/>
            <a:ext cx="852530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000" b="1" dirty="0">
                <a:solidFill>
                  <a:srgbClr val="307E39"/>
                </a:solidFill>
                <a:latin typeface="Arial Rounded MT Bold" panose="020F0704030504030204" pitchFamily="34" charset="0"/>
                <a:ea typeface="VAG Rounded Std Light" charset="0"/>
                <a:cs typeface="VAG Rounded Std Light" charset="0"/>
              </a:rPr>
              <a:t>Relacionamiento con el grupo de interés </a:t>
            </a:r>
            <a:r>
              <a:rPr lang="es-CO" sz="4000" b="1" dirty="0" smtClean="0">
                <a:solidFill>
                  <a:srgbClr val="A6C045"/>
                </a:solidFill>
                <a:latin typeface="Arial Rounded MT Bold" panose="020F0704030504030204" pitchFamily="34" charset="0"/>
                <a:ea typeface="VAG Rounded Std Light" charset="0"/>
                <a:cs typeface="VAG Rounded Std Light" charset="0"/>
              </a:rPr>
              <a:t>Comunidad</a:t>
            </a:r>
          </a:p>
          <a:p>
            <a:pPr algn="ctr"/>
            <a:r>
              <a:rPr lang="es-ES" sz="4000" b="1" dirty="0" smtClean="0">
                <a:solidFill>
                  <a:srgbClr val="A6C045"/>
                </a:solidFill>
                <a:latin typeface="Arial Rounded MT Bold" panose="020F0704030504030204" pitchFamily="34" charset="0"/>
                <a:ea typeface="VAG Rounded Std Light" charset="0"/>
                <a:cs typeface="VAG Rounded Std Light" charset="0"/>
              </a:rPr>
              <a:t>Reporte año 2019</a:t>
            </a:r>
            <a:endParaRPr lang="es-CO" sz="4000" b="1" dirty="0" smtClean="0">
              <a:solidFill>
                <a:srgbClr val="A6C045"/>
              </a:solidFill>
              <a:latin typeface="Arial Rounded MT Bold" panose="020F0704030504030204" pitchFamily="34" charset="0"/>
              <a:ea typeface="VAG Rounded Std Light" charset="0"/>
              <a:cs typeface="VAG Rounded Std Light" charset="0"/>
            </a:endParaRPr>
          </a:p>
          <a:p>
            <a:pPr algn="just"/>
            <a:endParaRPr lang="es-CO" sz="3600" b="1" dirty="0" smtClean="0">
              <a:solidFill>
                <a:srgbClr val="A6C045"/>
              </a:solidFill>
              <a:latin typeface="Arial Rounded MT Bold" panose="020F0704030504030204" pitchFamily="34" charset="0"/>
              <a:ea typeface="VAG Rounded Std Light" charset="0"/>
              <a:cs typeface="VAG Rounded Std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18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Rectángulo"/>
          <p:cNvSpPr/>
          <p:nvPr/>
        </p:nvSpPr>
        <p:spPr>
          <a:xfrm>
            <a:off x="6247081" y="603002"/>
            <a:ext cx="38164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es-CO" dirty="0">
              <a:solidFill>
                <a:srgbClr val="2F2F2F">
                  <a:lumMod val="50000"/>
                  <a:lumOff val="50000"/>
                </a:srgbClr>
              </a:solidFill>
            </a:endParaRPr>
          </a:p>
          <a:p>
            <a:pPr algn="just">
              <a:defRPr/>
            </a:pPr>
            <a:endParaRPr lang="es-ES_tradnl" sz="2000" dirty="0">
              <a:solidFill>
                <a:srgbClr val="2F2F2F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15" name="Picture 4"/>
          <p:cNvPicPr>
            <a:picLocks noChangeAspect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35" y="0"/>
            <a:ext cx="9120744" cy="6857999"/>
          </a:xfrm>
          <a:prstGeom prst="rect">
            <a:avLst/>
          </a:prstGeom>
        </p:spPr>
      </p:pic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9441712" y="137787"/>
            <a:ext cx="2640394" cy="5574081"/>
          </a:xfrm>
        </p:spPr>
        <p:txBody>
          <a:bodyPr>
            <a:no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ES" sz="1800" b="1" dirty="0" smtClean="0">
                <a:solidFill>
                  <a:srgbClr val="3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TEMAS TRATADOS: </a:t>
            </a:r>
            <a:br>
              <a:rPr lang="es-ES" sz="1800" b="1" dirty="0" smtClean="0">
                <a:solidFill>
                  <a:srgbClr val="307E3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800" b="1" dirty="0" smtClean="0">
                <a:solidFill>
                  <a:srgbClr val="3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1800" b="1" dirty="0" smtClean="0">
                <a:solidFill>
                  <a:srgbClr val="307E3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800" b="1" dirty="0" smtClean="0">
                <a:solidFill>
                  <a:srgbClr val="000000"/>
                </a:solidFill>
              </a:rPr>
              <a:t>Participación ciudadana</a:t>
            </a:r>
            <a:br>
              <a:rPr lang="es-MX" sz="1800" b="1" dirty="0" smtClean="0">
                <a:solidFill>
                  <a:srgbClr val="000000"/>
                </a:solidFill>
              </a:rPr>
            </a:br>
            <a:r>
              <a:rPr lang="es-MX" sz="1800" b="1" dirty="0" smtClean="0">
                <a:solidFill>
                  <a:srgbClr val="000000"/>
                </a:solidFill>
              </a:rPr>
              <a:t>Control  social</a:t>
            </a:r>
            <a:br>
              <a:rPr lang="es-MX" sz="1800" b="1" dirty="0" smtClean="0">
                <a:solidFill>
                  <a:srgbClr val="000000"/>
                </a:solidFill>
              </a:rPr>
            </a:br>
            <a:r>
              <a:rPr lang="es-MX" sz="1800" b="1" dirty="0" smtClean="0">
                <a:solidFill>
                  <a:srgbClr val="000000"/>
                </a:solidFill>
              </a:rPr>
              <a:t>veedurías ciudadana</a:t>
            </a:r>
            <a:br>
              <a:rPr lang="es-MX" sz="1800" b="1" dirty="0" smtClean="0">
                <a:solidFill>
                  <a:srgbClr val="000000"/>
                </a:solidFill>
              </a:rPr>
            </a:br>
            <a:r>
              <a:rPr lang="es-MX" sz="1800" b="1" dirty="0" smtClean="0">
                <a:solidFill>
                  <a:srgbClr val="000000"/>
                </a:solidFill>
              </a:rPr>
              <a:t>Corresponsabilidad</a:t>
            </a:r>
            <a:br>
              <a:rPr lang="es-MX" sz="1800" b="1" dirty="0" smtClean="0">
                <a:solidFill>
                  <a:srgbClr val="000000"/>
                </a:solidFill>
              </a:rPr>
            </a:br>
            <a:r>
              <a:rPr lang="es-MX" sz="1800" b="1" dirty="0" smtClean="0">
                <a:solidFill>
                  <a:srgbClr val="000000"/>
                </a:solidFill>
              </a:rPr>
              <a:t>Trabajo colaborativo</a:t>
            </a:r>
            <a:br>
              <a:rPr lang="es-MX" sz="1800" b="1" dirty="0" smtClean="0">
                <a:solidFill>
                  <a:srgbClr val="000000"/>
                </a:solidFill>
              </a:rPr>
            </a:br>
            <a:r>
              <a:rPr lang="es-MX" sz="1800" b="1" dirty="0" smtClean="0">
                <a:solidFill>
                  <a:srgbClr val="000000"/>
                </a:solidFill>
              </a:rPr>
              <a:t>Apropiación del territorio</a:t>
            </a:r>
            <a:br>
              <a:rPr lang="es-MX" sz="1800" b="1" dirty="0" smtClean="0">
                <a:solidFill>
                  <a:srgbClr val="000000"/>
                </a:solidFill>
              </a:rPr>
            </a:br>
            <a:r>
              <a:rPr lang="es-ES" sz="1800" b="1" dirty="0" smtClean="0">
                <a:solidFill>
                  <a:srgbClr val="3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smtClean="0">
                <a:solidFill>
                  <a:srgbClr val="3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1600" b="1" dirty="0" smtClean="0">
                <a:solidFill>
                  <a:srgbClr val="307E3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600" b="1" dirty="0" smtClean="0">
                <a:solidFill>
                  <a:srgbClr val="3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600" b="1" dirty="0">
              <a:solidFill>
                <a:srgbClr val="307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519" y="375132"/>
            <a:ext cx="673067" cy="720000"/>
          </a:xfrm>
          <a:prstGeom prst="rect">
            <a:avLst/>
          </a:prstGeom>
        </p:spPr>
      </p:pic>
      <p:sp>
        <p:nvSpPr>
          <p:cNvPr id="17" name="Title 1"/>
          <p:cNvSpPr>
            <a:spLocks/>
          </p:cNvSpPr>
          <p:nvPr/>
        </p:nvSpPr>
        <p:spPr bwMode="auto">
          <a:xfrm rot="20935364">
            <a:off x="1077408" y="788331"/>
            <a:ext cx="5472112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ES" altLang="es-CO" sz="2800" b="1" dirty="0" smtClean="0">
                <a:solidFill>
                  <a:srgbClr val="00782C"/>
                </a:solidFill>
              </a:rPr>
              <a:t>FORMACION VOCEROS</a:t>
            </a:r>
            <a:endParaRPr lang="es-ES" altLang="es-CO" sz="2800" b="1" dirty="0">
              <a:solidFill>
                <a:srgbClr val="00782C"/>
              </a:solidFill>
            </a:endParaRPr>
          </a:p>
        </p:txBody>
      </p:sp>
      <p:sp>
        <p:nvSpPr>
          <p:cNvPr id="19" name="10 CuadroTexto"/>
          <p:cNvSpPr txBox="1">
            <a:spLocks noChangeArrowheads="1"/>
          </p:cNvSpPr>
          <p:nvPr/>
        </p:nvSpPr>
        <p:spPr bwMode="auto">
          <a:xfrm rot="20754990">
            <a:off x="4370871" y="1718176"/>
            <a:ext cx="273428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fontAlgn="ctr"/>
            <a:r>
              <a:rPr lang="es-MX" sz="1400" dirty="0">
                <a:solidFill>
                  <a:srgbClr val="000000"/>
                </a:solidFill>
              </a:rPr>
              <a:t>Este espacio se orienta </a:t>
            </a:r>
            <a:r>
              <a:rPr lang="es-MX" sz="1400" dirty="0" smtClean="0">
                <a:solidFill>
                  <a:srgbClr val="000000"/>
                </a:solidFill>
              </a:rPr>
              <a:t>al empoderamiento de </a:t>
            </a:r>
            <a:r>
              <a:rPr lang="es-MX" sz="1400" dirty="0">
                <a:solidFill>
                  <a:srgbClr val="000000"/>
                </a:solidFill>
              </a:rPr>
              <a:t>los voceros vinculados a la estrategia de </a:t>
            </a:r>
            <a:r>
              <a:rPr lang="es-MX" sz="1400" dirty="0" smtClean="0">
                <a:solidFill>
                  <a:srgbClr val="000000"/>
                </a:solidFill>
              </a:rPr>
              <a:t>diálogo, buscando fortalecer su rol como líderes comunitarios y brindado claridades </a:t>
            </a:r>
            <a:r>
              <a:rPr lang="es-MX" sz="1400" dirty="0">
                <a:solidFill>
                  <a:srgbClr val="000000"/>
                </a:solidFill>
              </a:rPr>
              <a:t>para </a:t>
            </a:r>
            <a:r>
              <a:rPr lang="es-MX" sz="1400" dirty="0" smtClean="0">
                <a:solidFill>
                  <a:srgbClr val="000000"/>
                </a:solidFill>
              </a:rPr>
              <a:t>que logren enfocar </a:t>
            </a:r>
            <a:r>
              <a:rPr lang="es-MX" sz="1400" dirty="0">
                <a:solidFill>
                  <a:srgbClr val="000000"/>
                </a:solidFill>
              </a:rPr>
              <a:t>sus necesidades y </a:t>
            </a:r>
            <a:r>
              <a:rPr lang="es-MX" sz="1400" dirty="0" smtClean="0">
                <a:solidFill>
                  <a:srgbClr val="000000"/>
                </a:solidFill>
              </a:rPr>
              <a:t>expectativas, </a:t>
            </a:r>
            <a:r>
              <a:rPr lang="es-MX" sz="1400" dirty="0">
                <a:solidFill>
                  <a:srgbClr val="000000"/>
                </a:solidFill>
              </a:rPr>
              <a:t>ajustadas a las capacidades y competencias de la empresa</a:t>
            </a:r>
            <a:endParaRPr lang="es-ES" altLang="es-CO" sz="14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6790">
            <a:off x="1668255" y="2522663"/>
            <a:ext cx="2784879" cy="2088659"/>
          </a:xfrm>
          <a:prstGeom prst="rect">
            <a:avLst/>
          </a:prstGeom>
          <a:solidFill>
            <a:srgbClr val="00B050"/>
          </a:solidFill>
          <a:ln w="76200">
            <a:solidFill>
              <a:srgbClr val="A6C045"/>
            </a:solidFill>
          </a:ln>
        </p:spPr>
      </p:pic>
    </p:spTree>
    <p:extLst>
      <p:ext uri="{BB962C8B-B14F-4D97-AF65-F5344CB8AC3E}">
        <p14:creationId xmlns:p14="http://schemas.microsoft.com/office/powerpoint/2010/main" val="135618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" y="-28483"/>
            <a:ext cx="12179833" cy="684277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661212" y="393998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801720" y="1312221"/>
            <a:ext cx="704625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CF18AC4-51F8-4BEF-AF72-99B330B6D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0113" y="3275013"/>
            <a:ext cx="2349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s-CO" altLang="es-C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DAE57103-C792-439F-B975-3CFF075A9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0138" y="1628775"/>
            <a:ext cx="4289425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s-CO" altLang="es-CO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047874"/>
              </p:ext>
            </p:extLst>
          </p:nvPr>
        </p:nvGraphicFramePr>
        <p:xfrm>
          <a:off x="4973783" y="989859"/>
          <a:ext cx="6996394" cy="5002841"/>
        </p:xfrm>
        <a:graphic>
          <a:graphicData uri="http://schemas.openxmlformats.org/drawingml/2006/table">
            <a:tbl>
              <a:tblPr firstRow="1" firstCol="1" bandRow="1"/>
              <a:tblGrid>
                <a:gridCol w="955962">
                  <a:extLst>
                    <a:ext uri="{9D8B030D-6E8A-4147-A177-3AD203B41FA5}">
                      <a16:colId xmlns:a16="http://schemas.microsoft.com/office/drawing/2014/main" val="2536141166"/>
                    </a:ext>
                  </a:extLst>
                </a:gridCol>
                <a:gridCol w="1607128">
                  <a:extLst>
                    <a:ext uri="{9D8B030D-6E8A-4147-A177-3AD203B41FA5}">
                      <a16:colId xmlns:a16="http://schemas.microsoft.com/office/drawing/2014/main" val="73213949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815402551"/>
                    </a:ext>
                  </a:extLst>
                </a:gridCol>
                <a:gridCol w="3061704">
                  <a:extLst>
                    <a:ext uri="{9D8B030D-6E8A-4147-A177-3AD203B41FA5}">
                      <a16:colId xmlns:a16="http://schemas.microsoft.com/office/drawing/2014/main" val="2785962027"/>
                    </a:ext>
                  </a:extLst>
                </a:gridCol>
              </a:tblGrid>
              <a:tr h="4454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es-CO" sz="1400" u="none" strike="noStrike" dirty="0">
                          <a:effectLst/>
                        </a:rPr>
                        <a:t>Año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es-CO" sz="1400" u="none" strike="noStrike" dirty="0">
                          <a:effectLst/>
                        </a:rPr>
                        <a:t>PARTICIPACION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es-CO" sz="1400" u="none" strike="noStrike" dirty="0">
                          <a:effectLst/>
                        </a:rPr>
                        <a:t>SOLICITUDES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es-CO" sz="1400" u="none" strike="noStrike" dirty="0">
                          <a:effectLst/>
                        </a:rPr>
                        <a:t>OBSERVACIONES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118923"/>
                  </a:ext>
                </a:extLst>
              </a:tr>
              <a:tr h="3817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es-CO" sz="1400" u="none" strike="noStrike" dirty="0">
                          <a:effectLst/>
                        </a:rPr>
                        <a:t>2011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u="none" strike="noStrike" dirty="0">
                          <a:effectLst/>
                        </a:rPr>
                        <a:t>1.500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u="none" strike="noStrike" dirty="0">
                          <a:effectLst/>
                        </a:rPr>
                        <a:t>1.286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t"/>
                      <a:r>
                        <a:rPr lang="es-CO" sz="1050" u="none" strike="noStrike">
                          <a:effectLst/>
                        </a:rPr>
                        <a:t> 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584625"/>
                  </a:ext>
                </a:extLst>
              </a:tr>
              <a:tr h="6573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es-CO" sz="1400" u="none" strike="noStrike" dirty="0">
                          <a:effectLst/>
                        </a:rPr>
                        <a:t>2012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u="none" strike="noStrike" dirty="0">
                          <a:effectLst/>
                        </a:rPr>
                        <a:t>2.846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u="none" strike="noStrike" dirty="0">
                          <a:effectLst/>
                        </a:rPr>
                        <a:t>1.436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u="none" strike="noStrike" dirty="0" smtClean="0">
                          <a:effectLst/>
                        </a:rPr>
                        <a:t>Participaba el 100%</a:t>
                      </a:r>
                      <a:r>
                        <a:rPr lang="es-CO" sz="1050" u="none" strike="noStrike" baseline="0" dirty="0" smtClean="0">
                          <a:effectLst/>
                        </a:rPr>
                        <a:t> de la población que asistía al espacio de mesas zonales, al encuentro Hablando Claro con el Gerente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187541"/>
                  </a:ext>
                </a:extLst>
              </a:tr>
              <a:tr h="6084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es-CO" sz="1400" u="none" strike="noStrike" dirty="0">
                          <a:effectLst/>
                        </a:rPr>
                        <a:t>2013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u="none" strike="noStrike" dirty="0">
                          <a:effectLst/>
                        </a:rPr>
                        <a:t>2.206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u="none" strike="noStrike" dirty="0">
                          <a:effectLst/>
                        </a:rPr>
                        <a:t>1.557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u="none" strike="noStrike" dirty="0" smtClean="0">
                          <a:effectLst/>
                        </a:rPr>
                        <a:t>A partir de este año, participan  4 voceros por mesa zonal en el espacio Hablando Claro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151518"/>
                  </a:ext>
                </a:extLst>
              </a:tr>
              <a:tr h="3570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es-CO" sz="1400" u="none" strike="noStrike" dirty="0">
                          <a:effectLst/>
                        </a:rPr>
                        <a:t>2014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u="none" strike="noStrike" dirty="0">
                          <a:effectLst/>
                        </a:rPr>
                        <a:t>2.542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u="none" strike="noStrike" dirty="0">
                          <a:effectLst/>
                        </a:rPr>
                        <a:t>1.288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t"/>
                      <a:r>
                        <a:rPr lang="es-CO" sz="1050" u="none" strike="noStrike" dirty="0">
                          <a:effectLst/>
                        </a:rPr>
                        <a:t> 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655652"/>
                  </a:ext>
                </a:extLst>
              </a:tr>
              <a:tr h="2525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es-CO" sz="1400" u="none" strike="noStrike" dirty="0">
                          <a:effectLst/>
                        </a:rPr>
                        <a:t>2015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u="none" strike="noStrike" dirty="0" smtClean="0">
                          <a:effectLst/>
                        </a:rPr>
                        <a:t>2.624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u="none" strike="noStrike" dirty="0">
                          <a:effectLst/>
                        </a:rPr>
                        <a:t>918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t"/>
                      <a:r>
                        <a:rPr lang="es-CO" sz="1050" u="none" strike="noStrike" dirty="0">
                          <a:effectLst/>
                        </a:rPr>
                        <a:t> 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697163"/>
                  </a:ext>
                </a:extLst>
              </a:tr>
              <a:tr h="6357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es-CO" sz="1400" u="none" strike="noStrike" dirty="0">
                          <a:effectLst/>
                        </a:rPr>
                        <a:t>2016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u="none" strike="noStrike" dirty="0" smtClean="0">
                          <a:effectLst/>
                        </a:rPr>
                        <a:t>2.675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u="none" strike="noStrike" dirty="0">
                          <a:effectLst/>
                        </a:rPr>
                        <a:t>833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u="none" strike="noStrike" dirty="0" smtClean="0">
                          <a:effectLst/>
                        </a:rPr>
                        <a:t>La</a:t>
                      </a:r>
                      <a:r>
                        <a:rPr lang="es-CO" sz="1050" u="none" strike="noStrike" baseline="0" dirty="0" smtClean="0">
                          <a:effectLst/>
                        </a:rPr>
                        <a:t> disminución de la participación, obedece a la cosecha cafetera presentada en el año 2016 y el cambio de JAC a principios del mismo año.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003147"/>
                  </a:ext>
                </a:extLst>
              </a:tr>
              <a:tr h="3007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es-CO" sz="1400" u="none" strike="noStrike" dirty="0">
                          <a:effectLst/>
                        </a:rPr>
                        <a:t>2017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2.861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u="none" strike="noStrike" dirty="0">
                          <a:effectLst/>
                        </a:rPr>
                        <a:t>387 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u="none" strike="noStrike" dirty="0">
                          <a:effectLst/>
                        </a:rPr>
                        <a:t> 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570100"/>
                  </a:ext>
                </a:extLst>
              </a:tr>
              <a:tr h="3007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2.414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0" fontAlgn="ctr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891001"/>
                  </a:ext>
                </a:extLst>
              </a:tr>
              <a:tr h="300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3.552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1.111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se</a:t>
                      </a:r>
                      <a:r>
                        <a:rPr lang="es-E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realiza Hablando Claro con el Gerente, porque se articula la estrategia 75 Horas de Pura Energía , de otro lado, no se realiza CHEC Cumple, porque estaba prevista su ejecución para inicios del año  2020 y con el tema de la Pandemia, hubo que suspenderlo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630555"/>
                  </a:ext>
                </a:extLst>
              </a:tr>
              <a:tr h="247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23.220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9.160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725187"/>
                  </a:ext>
                </a:extLst>
              </a:tr>
            </a:tbl>
          </a:graphicData>
        </a:graphic>
      </p:graphicFrame>
      <p:pic>
        <p:nvPicPr>
          <p:cNvPr id="12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0972">
            <a:off x="1725613" y="3291487"/>
            <a:ext cx="2728912" cy="2142526"/>
          </a:xfrm>
          <a:prstGeom prst="rect">
            <a:avLst/>
          </a:prstGeom>
          <a:noFill/>
          <a:ln w="76200">
            <a:solidFill>
              <a:srgbClr val="A6C0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70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" y="-28483"/>
            <a:ext cx="12179833" cy="684277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661212" y="393998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801720" y="1312221"/>
            <a:ext cx="704625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CF18AC4-51F8-4BEF-AF72-99B330B6D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0113" y="3275013"/>
            <a:ext cx="2349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s-CO" altLang="es-C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DAE57103-C792-439F-B975-3CFF075A9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0138" y="1628775"/>
            <a:ext cx="4289425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s-CO" altLang="es-CO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928400" y="853831"/>
            <a:ext cx="5084763" cy="55292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CO" dirty="0">
              <a:solidFill>
                <a:schemeClr val="tx1"/>
              </a:solidFill>
            </a:endParaRPr>
          </a:p>
          <a:p>
            <a:pPr marL="285750" indent="-285750"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s-CO" dirty="0">
                <a:solidFill>
                  <a:schemeClr val="tx1"/>
                </a:solidFill>
              </a:rPr>
              <a:t>Aporta de manera directa al fortalecimiento del modelo de relacionamiento con grupos de interés y al mejoramiento de los procesos y sistemas de calidad establecidos para la prestación del servicio. </a:t>
            </a:r>
          </a:p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CO" dirty="0">
              <a:solidFill>
                <a:schemeClr val="tx1"/>
              </a:solidFill>
            </a:endParaRPr>
          </a:p>
          <a:p>
            <a:pPr marL="285750" indent="-285750"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s-CO" dirty="0">
                <a:solidFill>
                  <a:schemeClr val="tx1"/>
                </a:solidFill>
              </a:rPr>
              <a:t>Fortalece la generación de canales alternativos de comunicación entre la empresa, los clientes y la comunidad.</a:t>
            </a:r>
          </a:p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CO" dirty="0">
              <a:solidFill>
                <a:schemeClr val="tx1"/>
              </a:solidFill>
            </a:endParaRPr>
          </a:p>
          <a:p>
            <a:pPr marL="285750" indent="-285750"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s-CO" dirty="0">
                <a:solidFill>
                  <a:schemeClr val="tx1"/>
                </a:solidFill>
              </a:rPr>
              <a:t>Moviliza actitudes y percepciones en los clientes y la comunidad, tendientes a elevar los niveles de reputación y confianza.</a:t>
            </a:r>
          </a:p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CO" dirty="0">
              <a:solidFill>
                <a:schemeClr val="tx1"/>
              </a:solidFill>
            </a:endParaRPr>
          </a:p>
          <a:p>
            <a:pPr marL="285750" indent="-285750"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s-CO" dirty="0">
                <a:solidFill>
                  <a:schemeClr val="tx1"/>
                </a:solidFill>
              </a:rPr>
              <a:t>Fortalece  la sociedad civil, a partir de la promoción de la participación, la organización social, el control ciudadano y la rendición de cuentas, aportando así al desarrollo de la cultura ciudadana.</a:t>
            </a:r>
          </a:p>
          <a:p>
            <a:pPr eaLnBrk="1">
              <a:lnSpc>
                <a:spcPct val="115000"/>
              </a:lnSpc>
              <a:spcAft>
                <a:spcPts val="0"/>
              </a:spcAft>
              <a:buClr>
                <a:srgbClr val="00B05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</a:tabLst>
              <a:defRPr/>
            </a:pPr>
            <a:endParaRPr lang="es-CO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7686575" y="598917"/>
            <a:ext cx="2283437" cy="359094"/>
          </a:xfrm>
          <a:prstGeom prst="rect">
            <a:avLst/>
          </a:prstGeom>
          <a:solidFill>
            <a:srgbClr val="9BBB59"/>
          </a:solidFill>
          <a:ln w="255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CO" altLang="es-CO" dirty="0"/>
              <a:t>  OPORTUNIDADES</a:t>
            </a:r>
          </a:p>
        </p:txBody>
      </p:sp>
      <p:pic>
        <p:nvPicPr>
          <p:cNvPr id="18" name="Imagen 2">
            <a:extLst>
              <a:ext uri="{FF2B5EF4-FFF2-40B4-BE49-F238E27FC236}">
                <a16:creationId xmlns:a16="http://schemas.microsoft.com/office/drawing/2014/main" id="{8B8E979A-AAA5-43C6-BE6B-EC9B67B96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5245">
            <a:off x="1889575" y="2989274"/>
            <a:ext cx="3495226" cy="2743410"/>
          </a:xfrm>
          <a:prstGeom prst="rect">
            <a:avLst/>
          </a:prstGeom>
          <a:noFill/>
          <a:ln w="76200">
            <a:solidFill>
              <a:srgbClr val="A6C0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7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7265497" y="5677064"/>
            <a:ext cx="4571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 smtClean="0">
                <a:solidFill>
                  <a:schemeClr val="bg1"/>
                </a:solidFill>
                <a:latin typeface="VAG Rounded Std Thin" charset="0"/>
                <a:ea typeface="VAG Rounded Std Thin" charset="0"/>
                <a:cs typeface="VAG Rounded Std Thin" charset="0"/>
              </a:rPr>
              <a:t>Portada </a:t>
            </a:r>
          </a:p>
          <a:p>
            <a:pPr algn="r"/>
            <a:r>
              <a:rPr lang="es-ES_tradnl" sz="3600" b="1" dirty="0" smtClean="0">
                <a:solidFill>
                  <a:schemeClr val="bg1"/>
                </a:solidFill>
                <a:latin typeface="VAG Rounded Std Thin" charset="0"/>
                <a:ea typeface="VAG Rounded Std Thin" charset="0"/>
                <a:cs typeface="VAG Rounded Std Thin" charset="0"/>
              </a:rPr>
              <a:t>Asuntos Ambientales</a:t>
            </a:r>
            <a:endParaRPr lang="es-ES_tradnl" sz="3600" b="1" dirty="0">
              <a:solidFill>
                <a:schemeClr val="bg1"/>
              </a:solidFill>
              <a:latin typeface="VAG Rounded Std Thin" charset="0"/>
              <a:ea typeface="VAG Rounded Std Thin" charset="0"/>
              <a:cs typeface="VAG Rounded Std Thin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12" y="0"/>
            <a:ext cx="12179833" cy="684277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661212" y="393998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7" name="CuadroTexto 6"/>
          <p:cNvSpPr txBox="1"/>
          <p:nvPr/>
        </p:nvSpPr>
        <p:spPr>
          <a:xfrm>
            <a:off x="4801720" y="1312221"/>
            <a:ext cx="704625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CO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CF18AC4-51F8-4BEF-AF72-99B330B6D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0113" y="3275013"/>
            <a:ext cx="2349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SzPct val="100000"/>
            </a:pPr>
            <a:r>
              <a:rPr lang="es-CO" altLang="es-CO" sz="1400">
                <a:solidFill>
                  <a:srgbClr val="000000"/>
                </a:solidFill>
                <a:cs typeface="Arial" panose="020B0604020202020204" pitchFamily="34" charset="0"/>
              </a:rPr>
              <a:t> 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DAE57103-C792-439F-B975-3CFF075A9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0138" y="1628775"/>
            <a:ext cx="4289425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>
              <a:buSzPct val="100000"/>
            </a:pPr>
            <a:endParaRPr lang="es-CO" altLang="es-CO" sz="2200">
              <a:solidFill>
                <a:srgbClr val="0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348791" y="3727107"/>
            <a:ext cx="692618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0" b="1" dirty="0">
                <a:solidFill>
                  <a:srgbClr val="307E39"/>
                </a:solidFill>
                <a:latin typeface="Arial Rounded MT Bold" panose="020F0704030504030204" pitchFamily="34" charset="0"/>
                <a:ea typeface="VAG Rounded Std Light" charset="0"/>
                <a:cs typeface="VAG Rounded Std Light" charset="0"/>
              </a:rPr>
              <a:t>HABLANDO </a:t>
            </a:r>
            <a:r>
              <a:rPr lang="es-CO" sz="4400" b="1" dirty="0" smtClean="0">
                <a:solidFill>
                  <a:srgbClr val="307E39"/>
                </a:solidFill>
                <a:latin typeface="Arial Rounded MT Bold" panose="020F0704030504030204" pitchFamily="34" charset="0"/>
                <a:ea typeface="VAG Rounded Std Light" charset="0"/>
                <a:cs typeface="VAG Rounded Std Light" charset="0"/>
              </a:rPr>
              <a:t>CLARO</a:t>
            </a:r>
          </a:p>
          <a:p>
            <a:pPr algn="ctr"/>
            <a:r>
              <a:rPr lang="es-ES" sz="2800" b="1" dirty="0" smtClean="0">
                <a:solidFill>
                  <a:srgbClr val="307E39"/>
                </a:solidFill>
                <a:latin typeface="Arial Rounded MT Bold" panose="020F0704030504030204" pitchFamily="34" charset="0"/>
                <a:ea typeface="VAG Rounded Std Light" charset="0"/>
                <a:cs typeface="VAG Rounded Std Light" charset="0"/>
              </a:rPr>
              <a:t>Proceso adelantando año 2019</a:t>
            </a:r>
            <a:endParaRPr lang="es-CO" sz="2800" b="1" dirty="0">
              <a:solidFill>
                <a:srgbClr val="307E39"/>
              </a:solidFill>
              <a:latin typeface="Arial Rounded MT Bold" panose="020F0704030504030204" pitchFamily="34" charset="0"/>
              <a:ea typeface="VAG Rounded Std Light" charset="0"/>
              <a:cs typeface="VAG Rounded Std Light" charset="0"/>
            </a:endParaRPr>
          </a:p>
          <a:p>
            <a:pPr algn="ctr"/>
            <a:endParaRPr lang="es-CO" sz="4400" b="1" dirty="0">
              <a:solidFill>
                <a:srgbClr val="A6C045"/>
              </a:solidFill>
              <a:latin typeface="Arial Rounded MT Bold" panose="020F0704030504030204" pitchFamily="34" charset="0"/>
              <a:ea typeface="VAG Rounded Std Light" charset="0"/>
              <a:cs typeface="VAG Rounded Std Light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487779" y="1547609"/>
            <a:ext cx="736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A6C045"/>
                </a:solidFill>
                <a:latin typeface="Arial Rounded MT Bold" panose="020F0704030504030204" pitchFamily="34" charset="0"/>
                <a:ea typeface="VAG Rounded Std Light" charset="0"/>
                <a:cs typeface="VAG Rounded Std Light" charset="0"/>
              </a:rPr>
              <a:t>Equipo </a:t>
            </a:r>
            <a:r>
              <a:rPr lang="es-CO" sz="2400" b="1" dirty="0">
                <a:solidFill>
                  <a:srgbClr val="A6C045"/>
                </a:solidFill>
                <a:latin typeface="Arial Rounded MT Bold" panose="020F0704030504030204" pitchFamily="34" charset="0"/>
                <a:ea typeface="VAG Rounded Std Light" charset="0"/>
                <a:cs typeface="VAG Rounded Std Light" charset="0"/>
              </a:rPr>
              <a:t>de Trabajo Socioambiental – Acompañamiento </a:t>
            </a:r>
            <a:r>
              <a:rPr lang="es-CO" sz="2400" b="1" dirty="0" smtClean="0">
                <a:solidFill>
                  <a:srgbClr val="A6C045"/>
                </a:solidFill>
                <a:latin typeface="Arial Rounded MT Bold" panose="020F0704030504030204" pitchFamily="34" charset="0"/>
                <a:ea typeface="VAG Rounded Std Light" charset="0"/>
                <a:cs typeface="VAG Rounded Std Light" charset="0"/>
              </a:rPr>
              <a:t>Social Subgerencia T&amp;D</a:t>
            </a:r>
            <a:endParaRPr lang="es-ES" sz="2400" b="1" dirty="0">
              <a:solidFill>
                <a:srgbClr val="A6C045"/>
              </a:solidFill>
              <a:latin typeface="Arial Rounded MT Bold" panose="020F0704030504030204" pitchFamily="34" charset="0"/>
              <a:ea typeface="VAG Rounded Std Light" charset="0"/>
              <a:cs typeface="VAG Rounded Std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32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" y="-28483"/>
            <a:ext cx="12179833" cy="684277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661212" y="393998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7" name="CuadroTexto 6"/>
          <p:cNvSpPr txBox="1"/>
          <p:nvPr/>
        </p:nvSpPr>
        <p:spPr>
          <a:xfrm>
            <a:off x="4801720" y="1312221"/>
            <a:ext cx="704625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CO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CF18AC4-51F8-4BEF-AF72-99B330B6D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0113" y="3275013"/>
            <a:ext cx="2349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SzPct val="100000"/>
            </a:pPr>
            <a:r>
              <a:rPr lang="es-CO" altLang="es-CO" sz="1400">
                <a:solidFill>
                  <a:srgbClr val="000000"/>
                </a:solidFill>
                <a:cs typeface="Arial" panose="020B0604020202020204" pitchFamily="34" charset="0"/>
              </a:rPr>
              <a:t> 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DAE57103-C792-439F-B975-3CFF075A9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0138" y="1628775"/>
            <a:ext cx="4289425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>
              <a:buSzPct val="100000"/>
            </a:pPr>
            <a:endParaRPr lang="es-CO" altLang="es-CO" sz="2200">
              <a:solidFill>
                <a:srgbClr val="0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E85E5D9B-571D-4926-B999-0357E86F1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862" y="2159629"/>
            <a:ext cx="5439042" cy="3290888"/>
          </a:xfrm>
          <a:prstGeom prst="rect">
            <a:avLst/>
          </a:prstGeom>
          <a:noFill/>
          <a:ln w="38160">
            <a:solidFill>
              <a:srgbClr val="13771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>
              <a:buSzPct val="100000"/>
            </a:pPr>
            <a:r>
              <a:rPr lang="es-CO" altLang="es-CO" dirty="0">
                <a:solidFill>
                  <a:srgbClr val="307E39"/>
                </a:solidFill>
                <a:cs typeface="Arial" panose="020B0604020202020204" pitchFamily="34" charset="0"/>
              </a:rPr>
              <a:t>La </a:t>
            </a:r>
            <a:r>
              <a:rPr lang="es-CO" altLang="es-CO" b="1" dirty="0">
                <a:solidFill>
                  <a:srgbClr val="307E39"/>
                </a:solidFill>
                <a:cs typeface="Arial" panose="020B0604020202020204" pitchFamily="34" charset="0"/>
              </a:rPr>
              <a:t>estrategia de </a:t>
            </a:r>
            <a:r>
              <a:rPr lang="es-CO" altLang="es-CO" b="1" dirty="0" smtClean="0">
                <a:solidFill>
                  <a:srgbClr val="307E39"/>
                </a:solidFill>
                <a:cs typeface="Arial" panose="020B0604020202020204" pitchFamily="34" charset="0"/>
              </a:rPr>
              <a:t>diálogo </a:t>
            </a:r>
            <a:r>
              <a:rPr lang="es-CO" altLang="es-CO" dirty="0">
                <a:solidFill>
                  <a:schemeClr val="tx1"/>
                </a:solidFill>
                <a:cs typeface="Arial" panose="020B0604020202020204" pitchFamily="34" charset="0"/>
              </a:rPr>
              <a:t>es un proceso enfocado al encuentro, el diálogo, la rendición de cuentas y la concertación de compromisos entre </a:t>
            </a:r>
            <a:r>
              <a:rPr lang="es-CO" altLang="es-CO" b="1" dirty="0">
                <a:solidFill>
                  <a:srgbClr val="307E39"/>
                </a:solidFill>
                <a:cs typeface="Arial" panose="020B0604020202020204" pitchFamily="34" charset="0"/>
              </a:rPr>
              <a:t>el gerente, directivas de la empresa y los representantes de los clientes y la comunidad</a:t>
            </a:r>
            <a:r>
              <a:rPr lang="es-CO" altLang="es-CO" dirty="0">
                <a:solidFill>
                  <a:srgbClr val="307E39"/>
                </a:solidFill>
                <a:cs typeface="Arial" panose="020B0604020202020204" pitchFamily="34" charset="0"/>
              </a:rPr>
              <a:t>,</a:t>
            </a:r>
            <a:r>
              <a:rPr lang="es-CO" altLang="es-CO" dirty="0">
                <a:solidFill>
                  <a:schemeClr val="tx1"/>
                </a:solidFill>
                <a:cs typeface="Arial" panose="020B0604020202020204" pitchFamily="34" charset="0"/>
              </a:rPr>
              <a:t> en diferentes aspectos relacionados con el servicio público de energía, la actuación empresarial, resultantes de los encuentros de mesas zonales.</a:t>
            </a:r>
          </a:p>
        </p:txBody>
      </p:sp>
      <p:pic>
        <p:nvPicPr>
          <p:cNvPr id="12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6744">
            <a:off x="2165686" y="2954292"/>
            <a:ext cx="3510547" cy="2340724"/>
          </a:xfrm>
          <a:prstGeom prst="rect">
            <a:avLst/>
          </a:prstGeom>
          <a:noFill/>
          <a:ln w="76200">
            <a:solidFill>
              <a:srgbClr val="A6C0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32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"/>
            <a:ext cx="10415588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5770564" y="3811589"/>
            <a:ext cx="33337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defRPr/>
            </a:pPr>
            <a:endParaRPr lang="es-CO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073650" y="1855789"/>
            <a:ext cx="5284788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>
              <a:defRPr/>
            </a:pPr>
            <a:endParaRPr lang="es-CO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es-CO" sz="1350" dirty="0">
                <a:solidFill>
                  <a:prstClr val="black"/>
                </a:solidFill>
                <a:latin typeface="Calibri"/>
              </a:rPr>
              <a:t> </a:t>
            </a:r>
          </a:p>
          <a:p>
            <a:pPr algn="ctr" defTabSz="685800">
              <a:defRPr/>
            </a:pPr>
            <a:r>
              <a:rPr lang="es-CO" sz="1350" dirty="0">
                <a:solidFill>
                  <a:prstClr val="black"/>
                </a:solidFill>
                <a:latin typeface="Calibri"/>
              </a:rPr>
              <a:t> </a:t>
            </a:r>
          </a:p>
        </p:txBody>
      </p:sp>
      <p:sp>
        <p:nvSpPr>
          <p:cNvPr id="8" name="CuadroTexto 2">
            <a:extLst>
              <a:ext uri="{FF2B5EF4-FFF2-40B4-BE49-F238E27FC236}">
                <a16:creationId xmlns:a16="http://schemas.microsoft.com/office/drawing/2014/main" id="{60AA310E-C31A-4049-A902-336AC0886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289" y="3152775"/>
            <a:ext cx="223837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s-CO" altLang="es-CO" sz="135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14342" name="Rectangle 2"/>
          <p:cNvSpPr>
            <a:spLocks noChangeArrowheads="1"/>
          </p:cNvSpPr>
          <p:nvPr/>
        </p:nvSpPr>
        <p:spPr bwMode="auto">
          <a:xfrm rot="16200000">
            <a:off x="1903413" y="3917951"/>
            <a:ext cx="38877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334963" algn="l"/>
                <a:tab pos="671513" algn="l"/>
                <a:tab pos="1009650" algn="l"/>
                <a:tab pos="1346200" algn="l"/>
                <a:tab pos="1682750" algn="l"/>
                <a:tab pos="2019300" algn="l"/>
                <a:tab pos="2357438" algn="l"/>
                <a:tab pos="2693988" algn="l"/>
                <a:tab pos="3030538" algn="l"/>
                <a:tab pos="3367088" algn="l"/>
                <a:tab pos="3705225" algn="l"/>
                <a:tab pos="4041775" algn="l"/>
                <a:tab pos="4378325" algn="l"/>
                <a:tab pos="4714875" algn="l"/>
                <a:tab pos="5053013" algn="l"/>
                <a:tab pos="5389563" algn="l"/>
                <a:tab pos="5726113" algn="l"/>
                <a:tab pos="6062663" algn="l"/>
                <a:tab pos="6400800" algn="l"/>
                <a:tab pos="673735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s-CO" altLang="es-CO" sz="1800" b="1">
                <a:solidFill>
                  <a:srgbClr val="3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DIALOGO</a:t>
            </a:r>
            <a:r>
              <a:rPr lang="es-CO" altLang="es-CO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altLang="es-CO" sz="1800" b="1">
                <a:solidFill>
                  <a:srgbClr val="3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TRANSPARENTE</a:t>
            </a:r>
            <a:r>
              <a:rPr lang="es-CO" altLang="es-CO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altLang="es-CO" sz="1800" b="1">
                <a:solidFill>
                  <a:srgbClr val="3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CO" altLang="es-CO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altLang="es-CO" sz="1800" b="1">
                <a:solidFill>
                  <a:srgbClr val="3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EQUILIBRADO</a:t>
            </a:r>
            <a:r>
              <a:rPr lang="es-CO" altLang="es-CO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es-CO" altLang="es-CO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45C073B-1BC4-41F1-A22A-9E77EB5AA25D}"/>
              </a:ext>
            </a:extLst>
          </p:cNvPr>
          <p:cNvSpPr/>
          <p:nvPr/>
        </p:nvSpPr>
        <p:spPr>
          <a:xfrm>
            <a:off x="5954714" y="1600200"/>
            <a:ext cx="392747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800">
              <a:defRPr/>
            </a:pPr>
            <a:r>
              <a:rPr lang="es-CO" altLang="es-CO" b="1" dirty="0">
                <a:solidFill>
                  <a:srgbClr val="307E39"/>
                </a:solidFill>
                <a:latin typeface="Calibri"/>
              </a:rPr>
              <a:t>MOMENTOS DE LA ESTRATEGIA</a:t>
            </a:r>
          </a:p>
        </p:txBody>
      </p:sp>
      <p:graphicFrame>
        <p:nvGraphicFramePr>
          <p:cNvPr id="3" name="Diagrama 2"/>
          <p:cNvGraphicFramePr/>
          <p:nvPr/>
        </p:nvGraphicFramePr>
        <p:xfrm>
          <a:off x="4320480" y="224532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543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">
            <a:extLst>
              <a:ext uri="{FF2B5EF4-FFF2-40B4-BE49-F238E27FC236}">
                <a16:creationId xmlns:a16="http://schemas.microsoft.com/office/drawing/2014/main" id="{DCBF3A71-5ECA-42D6-BB1A-260CB5CC2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052513"/>
            <a:ext cx="3816350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n 3">
            <a:extLst>
              <a:ext uri="{FF2B5EF4-FFF2-40B4-BE49-F238E27FC236}">
                <a16:creationId xmlns:a16="http://schemas.microsoft.com/office/drawing/2014/main" id="{65EA41E5-9F27-4B49-8661-D0B16C127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1052513"/>
            <a:ext cx="58674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uadroTexto 6">
            <a:extLst>
              <a:ext uri="{FF2B5EF4-FFF2-40B4-BE49-F238E27FC236}">
                <a16:creationId xmlns:a16="http://schemas.microsoft.com/office/drawing/2014/main" id="{B69D7667-814D-4D17-934F-F7B9C988A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1738" y="1412875"/>
            <a:ext cx="16938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CO" altLang="es-CO" sz="1200">
                <a:solidFill>
                  <a:schemeClr val="tx1"/>
                </a:solidFill>
                <a:cs typeface="Arial" panose="020B0604020202020204" pitchFamily="34" charset="0"/>
              </a:rPr>
              <a:t>Los lideres expresan solicitudes, inquietudes frente al servicio de energía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A259860-A6B4-48F2-96F8-1321B930AB29}"/>
              </a:ext>
            </a:extLst>
          </p:cNvPr>
          <p:cNvSpPr txBox="1"/>
          <p:nvPr/>
        </p:nvSpPr>
        <p:spPr>
          <a:xfrm>
            <a:off x="6073775" y="5943600"/>
            <a:ext cx="27368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200" dirty="0">
                <a:solidFill>
                  <a:schemeClr val="tx1"/>
                </a:solidFill>
                <a:latin typeface="+mj-lt"/>
              </a:rPr>
              <a:t>Los voceros seleccionados por mesa zonal,  asisten al espacio con el </a:t>
            </a:r>
            <a:r>
              <a:rPr lang="es-CO" sz="1200" dirty="0" smtClean="0">
                <a:solidFill>
                  <a:schemeClr val="tx1"/>
                </a:solidFill>
                <a:latin typeface="+mj-lt"/>
              </a:rPr>
              <a:t>Gerente</a:t>
            </a:r>
            <a:endParaRPr lang="es-CO" sz="1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7" name="Imagen 8">
            <a:extLst>
              <a:ext uri="{FF2B5EF4-FFF2-40B4-BE49-F238E27FC236}">
                <a16:creationId xmlns:a16="http://schemas.microsoft.com/office/drawing/2014/main" id="{CB81BCF1-2319-4E86-88E1-1398AA4D0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395763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0BC9A118-C271-41B3-A2F8-390FB99A3524}"/>
              </a:ext>
            </a:extLst>
          </p:cNvPr>
          <p:cNvSpPr txBox="1"/>
          <p:nvPr/>
        </p:nvSpPr>
        <p:spPr>
          <a:xfrm>
            <a:off x="585788" y="3659188"/>
            <a:ext cx="220980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200" b="1" dirty="0">
                <a:solidFill>
                  <a:schemeClr val="tx1"/>
                </a:solidFill>
                <a:latin typeface="+mj-lt"/>
              </a:rPr>
              <a:t>FORMACIÓN A VOCEROS</a:t>
            </a:r>
          </a:p>
        </p:txBody>
      </p:sp>
      <p:sp>
        <p:nvSpPr>
          <p:cNvPr id="29" name="CuadroTexto 11">
            <a:extLst>
              <a:ext uri="{FF2B5EF4-FFF2-40B4-BE49-F238E27FC236}">
                <a16:creationId xmlns:a16="http://schemas.microsoft.com/office/drawing/2014/main" id="{017CAD69-7CBA-4DF9-BDD9-2F170E6C0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5899150"/>
            <a:ext cx="3960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CO" altLang="es-CO" sz="1200" dirty="0">
                <a:solidFill>
                  <a:schemeClr val="tx1"/>
                </a:solidFill>
              </a:rPr>
              <a:t>Paralelo a </a:t>
            </a:r>
            <a:r>
              <a:rPr lang="es-CO" altLang="es-CO" sz="1200" dirty="0"/>
              <a:t> </a:t>
            </a:r>
            <a:r>
              <a:rPr lang="es-CO" altLang="es-CO" sz="1200" dirty="0" smtClean="0"/>
              <a:t>CHEC  Cumple</a:t>
            </a:r>
            <a:r>
              <a:rPr lang="es-CO" altLang="es-CO" sz="1200" dirty="0" smtClean="0">
                <a:solidFill>
                  <a:schemeClr val="tx1"/>
                </a:solidFill>
              </a:rPr>
              <a:t>,  </a:t>
            </a:r>
            <a:r>
              <a:rPr lang="es-CO" altLang="es-CO" sz="1200" dirty="0">
                <a:solidFill>
                  <a:schemeClr val="tx1"/>
                </a:solidFill>
              </a:rPr>
              <a:t>los voceros son citados por subgrupos para espacios de formación en temas de interés empresa - líderes</a:t>
            </a:r>
          </a:p>
        </p:txBody>
      </p:sp>
      <p:pic>
        <p:nvPicPr>
          <p:cNvPr id="30" name="Imagen 12">
            <a:extLst>
              <a:ext uri="{FF2B5EF4-FFF2-40B4-BE49-F238E27FC236}">
                <a16:creationId xmlns:a16="http://schemas.microsoft.com/office/drawing/2014/main" id="{4CD896DE-0C52-473D-B994-CBCA53329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3602038"/>
            <a:ext cx="7739062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Flecha: hacia abajo 30">
            <a:extLst>
              <a:ext uri="{FF2B5EF4-FFF2-40B4-BE49-F238E27FC236}">
                <a16:creationId xmlns:a16="http://schemas.microsoft.com/office/drawing/2014/main" id="{058A9FCD-0019-45E2-9CA4-14B5A9454DDD}"/>
              </a:ext>
            </a:extLst>
          </p:cNvPr>
          <p:cNvSpPr/>
          <p:nvPr/>
        </p:nvSpPr>
        <p:spPr bwMode="auto">
          <a:xfrm>
            <a:off x="10201275" y="3213100"/>
            <a:ext cx="503238" cy="863600"/>
          </a:xfrm>
          <a:prstGeom prst="downArrow">
            <a:avLst/>
          </a:prstGeom>
          <a:ln w="28575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CO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9D8C6EF-0841-4E34-8B68-E417D6BD4DCE}"/>
              </a:ext>
            </a:extLst>
          </p:cNvPr>
          <p:cNvSpPr txBox="1"/>
          <p:nvPr/>
        </p:nvSpPr>
        <p:spPr>
          <a:xfrm>
            <a:off x="3270250" y="3502025"/>
            <a:ext cx="22098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200" b="1" dirty="0" smtClean="0">
                <a:solidFill>
                  <a:schemeClr val="tx1"/>
                </a:solidFill>
                <a:latin typeface="+mj-lt"/>
              </a:rPr>
              <a:t>           CHEC CUMPLE</a:t>
            </a:r>
            <a:endParaRPr lang="es-CO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EE1A95F5-2A9B-442F-B6CE-2B8300A46A74}"/>
              </a:ext>
            </a:extLst>
          </p:cNvPr>
          <p:cNvSpPr txBox="1"/>
          <p:nvPr/>
        </p:nvSpPr>
        <p:spPr>
          <a:xfrm>
            <a:off x="6380163" y="3819525"/>
            <a:ext cx="22098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200" b="1" dirty="0">
                <a:solidFill>
                  <a:schemeClr val="tx1"/>
                </a:solidFill>
                <a:latin typeface="+mj-lt"/>
              </a:rPr>
              <a:t>HABLANDO CLARO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C967D7B-0BB7-4640-BC07-3A5FA285E81D}"/>
              </a:ext>
            </a:extLst>
          </p:cNvPr>
          <p:cNvSpPr txBox="1"/>
          <p:nvPr/>
        </p:nvSpPr>
        <p:spPr>
          <a:xfrm>
            <a:off x="9502775" y="5559425"/>
            <a:ext cx="152082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200" b="1" dirty="0">
                <a:solidFill>
                  <a:schemeClr val="tx1"/>
                </a:solidFill>
                <a:latin typeface="+mj-lt"/>
              </a:rPr>
              <a:t>ELECCIÓN VOCERO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DE78BCC-F70E-4BD2-8AB6-473145C3328C}"/>
              </a:ext>
            </a:extLst>
          </p:cNvPr>
          <p:cNvSpPr/>
          <p:nvPr/>
        </p:nvSpPr>
        <p:spPr>
          <a:xfrm>
            <a:off x="3540809" y="325735"/>
            <a:ext cx="50491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altLang="es-CO" sz="2400" b="1" dirty="0">
                <a:solidFill>
                  <a:schemeClr val="accent6">
                    <a:lumMod val="75000"/>
                  </a:schemeClr>
                </a:solidFill>
              </a:rPr>
              <a:t>DIAGRAMA  DE OPERACIÓN</a:t>
            </a:r>
            <a:endParaRPr lang="es-CO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77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Rectángulo"/>
          <p:cNvSpPr/>
          <p:nvPr/>
        </p:nvSpPr>
        <p:spPr>
          <a:xfrm>
            <a:off x="6247081" y="603002"/>
            <a:ext cx="38164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es-CO" dirty="0">
              <a:solidFill>
                <a:srgbClr val="2F2F2F">
                  <a:lumMod val="50000"/>
                  <a:lumOff val="50000"/>
                </a:srgbClr>
              </a:solidFill>
            </a:endParaRPr>
          </a:p>
          <a:p>
            <a:pPr algn="just">
              <a:defRPr/>
            </a:pPr>
            <a:endParaRPr lang="es-ES_tradnl" sz="2000" dirty="0">
              <a:solidFill>
                <a:srgbClr val="2F2F2F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15" name="Picture 4"/>
          <p:cNvPicPr>
            <a:picLocks noChangeAspect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0" y="12028"/>
            <a:ext cx="9120744" cy="6857999"/>
          </a:xfrm>
          <a:prstGeom prst="rect">
            <a:avLst/>
          </a:prstGeom>
        </p:spPr>
      </p:pic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9441712" y="137787"/>
            <a:ext cx="2640394" cy="5574081"/>
          </a:xfrm>
        </p:spPr>
        <p:txBody>
          <a:bodyPr>
            <a:noAutofit/>
          </a:bodyPr>
          <a:lstStyle/>
          <a:p>
            <a:pPr algn="just"/>
            <a:r>
              <a:rPr lang="es-CO" sz="1500" b="1" dirty="0" smtClean="0">
                <a:solidFill>
                  <a:srgbClr val="307E39"/>
                </a:solidFill>
              </a:rPr>
              <a:t>En </a:t>
            </a:r>
            <a:r>
              <a:rPr lang="es-CO" sz="1500" b="1" dirty="0">
                <a:solidFill>
                  <a:srgbClr val="307E39"/>
                </a:solidFill>
              </a:rPr>
              <a:t>este espacio se dialoga sobre el servicio de energía y diferentes temas que lo relacionan, allí los asistentes realizan solicitudes que son consignadas en un acta y direccionadas a profesionales de la empresa, encargados de los temas solicitados; en este primer momento son elegidos 4 voceros por cada mesa zonal, los cuales se convierten en los veedores de los compromisos asumidos por parte de la </a:t>
            </a:r>
            <a:r>
              <a:rPr lang="es-CO" sz="1500" b="1" dirty="0" smtClean="0">
                <a:solidFill>
                  <a:srgbClr val="307E39"/>
                </a:solidFill>
              </a:rPr>
              <a:t>empresa y continúan participando  de los espacios siguientes a la mesa zonal (Hablando Claro con el Gerente, Chec Cumple y Formación a Voceros).</a:t>
            </a:r>
            <a:endParaRPr lang="es-CO" sz="1500" b="1" dirty="0">
              <a:solidFill>
                <a:srgbClr val="307E39"/>
              </a:solidFill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519" y="375132"/>
            <a:ext cx="673067" cy="720000"/>
          </a:xfrm>
          <a:prstGeom prst="rect">
            <a:avLst/>
          </a:prstGeom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406">
            <a:off x="1047035" y="2250159"/>
            <a:ext cx="2814318" cy="243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/>
          </p:cNvSpPr>
          <p:nvPr/>
        </p:nvSpPr>
        <p:spPr bwMode="auto">
          <a:xfrm rot="20935364">
            <a:off x="1077408" y="487538"/>
            <a:ext cx="5472112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ES" altLang="es-CO" sz="3200" b="1" dirty="0">
                <a:solidFill>
                  <a:srgbClr val="00782C"/>
                </a:solidFill>
              </a:rPr>
              <a:t>Mesas Zonales</a:t>
            </a:r>
          </a:p>
        </p:txBody>
      </p:sp>
      <p:sp>
        <p:nvSpPr>
          <p:cNvPr id="19" name="10 CuadroTexto"/>
          <p:cNvSpPr txBox="1">
            <a:spLocks noChangeArrowheads="1"/>
          </p:cNvSpPr>
          <p:nvPr/>
        </p:nvSpPr>
        <p:spPr bwMode="auto">
          <a:xfrm rot="20754990">
            <a:off x="3618028" y="1438936"/>
            <a:ext cx="3418664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MX" altLang="es-CO" sz="2000" dirty="0"/>
              <a:t>Ejercicio de preparación temática y conversacional, dirigido a facilitar la participación</a:t>
            </a:r>
          </a:p>
          <a:p>
            <a:pPr algn="ctr" eaLnBrk="1" hangingPunct="1"/>
            <a:r>
              <a:rPr lang="es-MX" altLang="es-CO" sz="2000" dirty="0"/>
              <a:t>asertiva de diferentes representantes de los grupos de interés Clientes y Comunidad en los espacios de diálogo con el </a:t>
            </a:r>
            <a:r>
              <a:rPr lang="es-MX" altLang="es-CO" sz="2000" dirty="0" smtClean="0"/>
              <a:t>Gerente</a:t>
            </a:r>
            <a:r>
              <a:rPr lang="es-ES" altLang="es-CO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321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Rectángulo"/>
          <p:cNvSpPr/>
          <p:nvPr/>
        </p:nvSpPr>
        <p:spPr>
          <a:xfrm>
            <a:off x="6247081" y="603002"/>
            <a:ext cx="38164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es-CO" dirty="0">
              <a:solidFill>
                <a:srgbClr val="2F2F2F">
                  <a:lumMod val="50000"/>
                  <a:lumOff val="50000"/>
                </a:srgbClr>
              </a:solidFill>
            </a:endParaRPr>
          </a:p>
          <a:p>
            <a:pPr algn="just">
              <a:defRPr/>
            </a:pPr>
            <a:endParaRPr lang="es-ES_tradnl" sz="2000" dirty="0">
              <a:solidFill>
                <a:srgbClr val="2F2F2F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9156888" y="2605092"/>
            <a:ext cx="2899270" cy="774700"/>
          </a:xfrm>
        </p:spPr>
        <p:txBody>
          <a:bodyPr>
            <a:noAutofit/>
          </a:bodyPr>
          <a:lstStyle/>
          <a:p>
            <a:pPr algn="ctr"/>
            <a:r>
              <a:rPr lang="es-ES" sz="1400" b="1" dirty="0" smtClean="0">
                <a:solidFill>
                  <a:srgbClr val="007934"/>
                </a:solidFill>
                <a:latin typeface="Arial Rounded MT Bold" panose="020F0704030504030204" pitchFamily="34" charset="0"/>
                <a:ea typeface="+mn-ea"/>
                <a:cs typeface="+mn-cs"/>
              </a:rPr>
              <a:t/>
            </a:r>
            <a:br>
              <a:rPr lang="es-ES" sz="1400" b="1" dirty="0" smtClean="0">
                <a:solidFill>
                  <a:srgbClr val="007934"/>
                </a:solidFill>
                <a:latin typeface="Arial Rounded MT Bold" panose="020F0704030504030204" pitchFamily="34" charset="0"/>
                <a:ea typeface="+mn-ea"/>
                <a:cs typeface="+mn-cs"/>
              </a:rPr>
            </a:br>
            <a:r>
              <a:rPr lang="es-ES" sz="1400" b="1" dirty="0">
                <a:solidFill>
                  <a:srgbClr val="007934"/>
                </a:solidFill>
                <a:latin typeface="Arial Rounded MT Bold" panose="020F0704030504030204" pitchFamily="34" charset="0"/>
                <a:ea typeface="+mn-ea"/>
                <a:cs typeface="+mn-cs"/>
              </a:rPr>
              <a:t/>
            </a:r>
            <a:br>
              <a:rPr lang="es-ES" sz="1400" b="1" dirty="0">
                <a:solidFill>
                  <a:srgbClr val="007934"/>
                </a:solidFill>
                <a:latin typeface="Arial Rounded MT Bold" panose="020F0704030504030204" pitchFamily="34" charset="0"/>
                <a:ea typeface="+mn-ea"/>
                <a:cs typeface="+mn-cs"/>
              </a:rPr>
            </a:br>
            <a:endParaRPr lang="es-CO" sz="1400" b="1" dirty="0">
              <a:solidFill>
                <a:srgbClr val="A6C045"/>
              </a:solidFill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752" y="2785534"/>
            <a:ext cx="24955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5" descr="Imagen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818181"/>
              </a:clrFrom>
              <a:clrTo>
                <a:srgbClr val="81818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825" y="2351749"/>
            <a:ext cx="2994025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71 Imagen" descr="comun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819" y="2781298"/>
            <a:ext cx="10287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92 Grupo"/>
          <p:cNvGrpSpPr>
            <a:grpSpLocks/>
          </p:cNvGrpSpPr>
          <p:nvPr/>
        </p:nvGrpSpPr>
        <p:grpSpPr bwMode="auto">
          <a:xfrm>
            <a:off x="886536" y="1201421"/>
            <a:ext cx="3052762" cy="2116137"/>
            <a:chOff x="682049" y="954543"/>
            <a:chExt cx="3052761" cy="2116137"/>
          </a:xfrm>
        </p:grpSpPr>
        <p:grpSp>
          <p:nvGrpSpPr>
            <p:cNvPr id="19" name="Group 156"/>
            <p:cNvGrpSpPr>
              <a:grpSpLocks/>
            </p:cNvGrpSpPr>
            <p:nvPr/>
          </p:nvGrpSpPr>
          <p:grpSpPr bwMode="auto">
            <a:xfrm rot="1253148">
              <a:off x="3137910" y="2776993"/>
              <a:ext cx="596900" cy="255587"/>
              <a:chOff x="2170" y="1842"/>
              <a:chExt cx="577" cy="304"/>
            </a:xfrm>
          </p:grpSpPr>
          <p:sp>
            <p:nvSpPr>
              <p:cNvPr id="27" name="AutoShape 157"/>
              <p:cNvSpPr>
                <a:spLocks noChangeArrowheads="1"/>
              </p:cNvSpPr>
              <p:nvPr/>
            </p:nvSpPr>
            <p:spPr bwMode="ltGray">
              <a:xfrm rot="18173062" flipH="1">
                <a:off x="2420" y="1592"/>
                <a:ext cx="68" cy="568"/>
              </a:xfrm>
              <a:prstGeom prst="moon">
                <a:avLst>
                  <a:gd name="adj" fmla="val 50000"/>
                </a:avLst>
              </a:prstGeom>
              <a:solidFill>
                <a:srgbClr val="2A2A7E"/>
              </a:solidFill>
              <a:ln w="12700">
                <a:solidFill>
                  <a:srgbClr val="2A2A7E"/>
                </a:solidFill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s-ES" altLang="es-CO"/>
              </a:p>
            </p:txBody>
          </p:sp>
          <p:sp>
            <p:nvSpPr>
              <p:cNvPr id="28" name="AutoShape 158"/>
              <p:cNvSpPr>
                <a:spLocks noChangeArrowheads="1"/>
              </p:cNvSpPr>
              <p:nvPr/>
            </p:nvSpPr>
            <p:spPr bwMode="ltGray">
              <a:xfrm rot="-7204800">
                <a:off x="2616" y="2054"/>
                <a:ext cx="88" cy="96"/>
              </a:xfrm>
              <a:prstGeom prst="parallelogram">
                <a:avLst>
                  <a:gd name="adj" fmla="val 75676"/>
                </a:avLst>
              </a:prstGeom>
              <a:solidFill>
                <a:srgbClr val="2A2A7E"/>
              </a:solidFill>
              <a:ln w="12700">
                <a:solidFill>
                  <a:srgbClr val="2A2A7E"/>
                </a:solidFill>
                <a:miter lim="800000"/>
                <a:headEnd/>
                <a:tailEnd/>
              </a:ln>
            </p:spPr>
            <p:txBody>
              <a:bodyPr rot="10800000" wrap="none" lIns="90488" tIns="44450" rIns="90488" bIns="4445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s-ES" altLang="es-CO"/>
              </a:p>
            </p:txBody>
          </p:sp>
          <p:sp>
            <p:nvSpPr>
              <p:cNvPr id="29" name="AutoShape 159"/>
              <p:cNvSpPr>
                <a:spLocks noChangeArrowheads="1"/>
              </p:cNvSpPr>
              <p:nvPr/>
            </p:nvSpPr>
            <p:spPr bwMode="ltGray">
              <a:xfrm>
                <a:off x="2709" y="1944"/>
                <a:ext cx="38" cy="16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47 w 21600"/>
                  <a:gd name="T13" fmla="*/ 4451 h 21600"/>
                  <a:gd name="T14" fmla="*/ 17053 w 21600"/>
                  <a:gd name="T15" fmla="*/ 1714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A2A7E"/>
              </a:solidFill>
              <a:ln w="12700">
                <a:solidFill>
                  <a:srgbClr val="2A2A7E"/>
                </a:solidFill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es-CO"/>
              </a:p>
            </p:txBody>
          </p:sp>
        </p:grpSp>
        <p:pic>
          <p:nvPicPr>
            <p:cNvPr id="24" name="Picture 177" descr="Imagen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818181"/>
                </a:clrFrom>
                <a:clrTo>
                  <a:srgbClr val="81818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049" y="954543"/>
              <a:ext cx="2961954" cy="2116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178"/>
            <p:cNvSpPr>
              <a:spLocks noChangeArrowheads="1"/>
            </p:cNvSpPr>
            <p:nvPr/>
          </p:nvSpPr>
          <p:spPr bwMode="gray">
            <a:xfrm>
              <a:off x="1577298" y="2365052"/>
              <a:ext cx="1203326" cy="433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s-ES" altLang="es-CO" sz="1100" b="1" dirty="0"/>
                <a:t>Líderes Comunitarios</a:t>
              </a:r>
              <a:endParaRPr lang="es-ES" altLang="es-CO" sz="1100" dirty="0"/>
            </a:p>
          </p:txBody>
        </p:sp>
        <p:pic>
          <p:nvPicPr>
            <p:cNvPr id="26" name="72 Imagen" descr="lid comun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5621" y="1356940"/>
              <a:ext cx="1193142" cy="984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105 Grupo"/>
          <p:cNvGrpSpPr>
            <a:grpSpLocks/>
          </p:cNvGrpSpPr>
          <p:nvPr/>
        </p:nvGrpSpPr>
        <p:grpSpPr bwMode="auto">
          <a:xfrm>
            <a:off x="5486074" y="4682363"/>
            <a:ext cx="2832100" cy="1901825"/>
            <a:chOff x="5519184" y="4435280"/>
            <a:chExt cx="2545271" cy="1712974"/>
          </a:xfrm>
        </p:grpSpPr>
        <p:pic>
          <p:nvPicPr>
            <p:cNvPr id="31" name="Picture 138" descr="Imagen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818181"/>
                </a:clrFrom>
                <a:clrTo>
                  <a:srgbClr val="81818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4435280"/>
              <a:ext cx="2484343" cy="1712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" name="Group 148"/>
            <p:cNvGrpSpPr>
              <a:grpSpLocks/>
            </p:cNvGrpSpPr>
            <p:nvPr/>
          </p:nvGrpSpPr>
          <p:grpSpPr bwMode="auto">
            <a:xfrm rot="-9311611">
              <a:off x="5519184" y="4441347"/>
              <a:ext cx="512763" cy="301625"/>
              <a:chOff x="2619" y="1677"/>
              <a:chExt cx="318" cy="235"/>
            </a:xfrm>
          </p:grpSpPr>
          <p:sp>
            <p:nvSpPr>
              <p:cNvPr id="35" name="AutoShape 149"/>
              <p:cNvSpPr>
                <a:spLocks noChangeArrowheads="1"/>
              </p:cNvSpPr>
              <p:nvPr/>
            </p:nvSpPr>
            <p:spPr bwMode="ltGray">
              <a:xfrm rot="18725125" flipH="1">
                <a:off x="2751" y="1545"/>
                <a:ext cx="54" cy="318"/>
              </a:xfrm>
              <a:prstGeom prst="moon">
                <a:avLst>
                  <a:gd name="adj" fmla="val 50000"/>
                </a:avLst>
              </a:prstGeom>
              <a:solidFill>
                <a:srgbClr val="2A2A7E"/>
              </a:solidFill>
              <a:ln w="12700">
                <a:solidFill>
                  <a:srgbClr val="2A2A7E"/>
                </a:solidFill>
                <a:miter lim="800000"/>
                <a:headEnd/>
                <a:tailEnd/>
              </a:ln>
            </p:spPr>
            <p:txBody>
              <a:bodyPr rot="10800000" wrap="none" lIns="90488" tIns="44450" rIns="90488" bIns="4445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s-ES" altLang="es-CO"/>
              </a:p>
            </p:txBody>
          </p:sp>
          <p:sp>
            <p:nvSpPr>
              <p:cNvPr id="36" name="AutoShape 150"/>
              <p:cNvSpPr>
                <a:spLocks noChangeArrowheads="1"/>
              </p:cNvSpPr>
              <p:nvPr/>
            </p:nvSpPr>
            <p:spPr bwMode="ltGray">
              <a:xfrm rot="-7204800">
                <a:off x="2805" y="1820"/>
                <a:ext cx="88" cy="96"/>
              </a:xfrm>
              <a:prstGeom prst="parallelogram">
                <a:avLst>
                  <a:gd name="adj" fmla="val 75676"/>
                </a:avLst>
              </a:prstGeom>
              <a:solidFill>
                <a:srgbClr val="2A2A7E"/>
              </a:solidFill>
              <a:ln w="12700">
                <a:solidFill>
                  <a:srgbClr val="2A2A7E"/>
                </a:solidFill>
                <a:miter lim="800000"/>
                <a:headEnd/>
                <a:tailEnd/>
              </a:ln>
            </p:spPr>
            <p:txBody>
              <a:bodyPr rot="10800000" vert="eaVert" wrap="none" lIns="90488" tIns="44450" rIns="90488" bIns="4445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s-ES" altLang="es-CO"/>
              </a:p>
            </p:txBody>
          </p:sp>
          <p:sp>
            <p:nvSpPr>
              <p:cNvPr id="37" name="AutoShape 151"/>
              <p:cNvSpPr>
                <a:spLocks noChangeArrowheads="1"/>
              </p:cNvSpPr>
              <p:nvPr/>
            </p:nvSpPr>
            <p:spPr bwMode="ltGray">
              <a:xfrm>
                <a:off x="2898" y="1710"/>
                <a:ext cx="38" cy="16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47 w 21600"/>
                  <a:gd name="T13" fmla="*/ 4451 h 21600"/>
                  <a:gd name="T14" fmla="*/ 17053 w 21600"/>
                  <a:gd name="T15" fmla="*/ 1714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A2A7E"/>
              </a:solidFill>
              <a:ln w="12700">
                <a:solidFill>
                  <a:srgbClr val="2A2A7E"/>
                </a:solidFill>
                <a:miter lim="800000"/>
                <a:headEnd/>
                <a:tailEnd/>
              </a:ln>
            </p:spPr>
            <p:txBody>
              <a:bodyPr rot="10800000" wrap="none" lIns="90488" tIns="44450" rIns="90488" bIns="44450" anchor="ctr"/>
              <a:lstStyle/>
              <a:p>
                <a:endParaRPr lang="es-CO"/>
              </a:p>
            </p:txBody>
          </p:sp>
        </p:grpSp>
        <p:pic>
          <p:nvPicPr>
            <p:cNvPr id="33" name="73 Imagen" descr="social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9921" y="4772865"/>
              <a:ext cx="960391" cy="960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155"/>
            <p:cNvSpPr>
              <a:spLocks noChangeArrowheads="1"/>
            </p:cNvSpPr>
            <p:nvPr/>
          </p:nvSpPr>
          <p:spPr bwMode="gray">
            <a:xfrm>
              <a:off x="6081353" y="5444204"/>
              <a:ext cx="1563858" cy="525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s-ES" altLang="es-CO" sz="1400" b="1" dirty="0"/>
                <a:t>Organizaciones </a:t>
              </a:r>
            </a:p>
            <a:p>
              <a:pPr algn="ctr" eaLnBrk="1" hangingPunct="1"/>
              <a:r>
                <a:rPr lang="es-ES" altLang="es-CO" sz="1400" b="1" dirty="0"/>
                <a:t>Sociales</a:t>
              </a:r>
            </a:p>
          </p:txBody>
        </p:sp>
      </p:grpSp>
      <p:grpSp>
        <p:nvGrpSpPr>
          <p:cNvPr id="38" name="93 Grupo"/>
          <p:cNvGrpSpPr>
            <a:grpSpLocks/>
          </p:cNvGrpSpPr>
          <p:nvPr/>
        </p:nvGrpSpPr>
        <p:grpSpPr bwMode="auto">
          <a:xfrm>
            <a:off x="4753333" y="588086"/>
            <a:ext cx="2617787" cy="2093912"/>
            <a:chOff x="3563888" y="116632"/>
            <a:chExt cx="2616746" cy="2093884"/>
          </a:xfrm>
        </p:grpSpPr>
        <p:pic>
          <p:nvPicPr>
            <p:cNvPr id="39" name="Picture 138" descr="Imagen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818181"/>
                </a:clrFrom>
                <a:clrTo>
                  <a:srgbClr val="81818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116632"/>
              <a:ext cx="2616746" cy="176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152" descr="hand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0558" y="527862"/>
              <a:ext cx="991833" cy="611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Rectangle 155"/>
            <p:cNvSpPr>
              <a:spLocks noChangeArrowheads="1"/>
            </p:cNvSpPr>
            <p:nvPr/>
          </p:nvSpPr>
          <p:spPr bwMode="gray">
            <a:xfrm>
              <a:off x="4513417" y="1139750"/>
              <a:ext cx="1028143" cy="433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s-ES" altLang="es-CO" sz="1100" b="1"/>
                <a:t>Aliados </a:t>
              </a:r>
            </a:p>
            <a:p>
              <a:pPr algn="ctr" eaLnBrk="1" hangingPunct="1"/>
              <a:r>
                <a:rPr lang="es-ES" altLang="es-CO" sz="1100" b="1"/>
                <a:t>Estratégicos</a:t>
              </a:r>
            </a:p>
          </p:txBody>
        </p:sp>
        <p:grpSp>
          <p:nvGrpSpPr>
            <p:cNvPr id="42" name="Group 143"/>
            <p:cNvGrpSpPr>
              <a:grpSpLocks/>
            </p:cNvGrpSpPr>
            <p:nvPr/>
          </p:nvGrpSpPr>
          <p:grpSpPr bwMode="auto">
            <a:xfrm rot="-1458927">
              <a:off x="4361704" y="1948579"/>
              <a:ext cx="560388" cy="261937"/>
              <a:chOff x="3374" y="1844"/>
              <a:chExt cx="543" cy="311"/>
            </a:xfrm>
          </p:grpSpPr>
          <p:sp>
            <p:nvSpPr>
              <p:cNvPr id="43" name="AutoShape 144"/>
              <p:cNvSpPr>
                <a:spLocks noChangeArrowheads="1"/>
              </p:cNvSpPr>
              <p:nvPr/>
            </p:nvSpPr>
            <p:spPr bwMode="ltGray">
              <a:xfrm rot="3396666">
                <a:off x="3612" y="1612"/>
                <a:ext cx="74" cy="537"/>
              </a:xfrm>
              <a:prstGeom prst="moon">
                <a:avLst>
                  <a:gd name="adj" fmla="val 50000"/>
                </a:avLst>
              </a:prstGeom>
              <a:solidFill>
                <a:srgbClr val="2A2A7E"/>
              </a:solidFill>
              <a:ln w="12700">
                <a:solidFill>
                  <a:srgbClr val="2A2A7E"/>
                </a:solidFill>
                <a:miter lim="800000"/>
                <a:headEnd/>
                <a:tailEnd/>
              </a:ln>
            </p:spPr>
            <p:txBody>
              <a:bodyPr rot="10800000" vert="eaVert" wrap="none" lIns="90488" tIns="44450" rIns="90488" bIns="4445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s-ES" altLang="es-CO"/>
              </a:p>
            </p:txBody>
          </p:sp>
          <p:grpSp>
            <p:nvGrpSpPr>
              <p:cNvPr id="44" name="Group 145"/>
              <p:cNvGrpSpPr>
                <a:grpSpLocks/>
              </p:cNvGrpSpPr>
              <p:nvPr/>
            </p:nvGrpSpPr>
            <p:grpSpPr bwMode="auto">
              <a:xfrm rot="20711550" flipH="1">
                <a:off x="3374" y="1953"/>
                <a:ext cx="135" cy="202"/>
                <a:chOff x="3284" y="1737"/>
                <a:chExt cx="135" cy="202"/>
              </a:xfrm>
            </p:grpSpPr>
            <p:sp>
              <p:nvSpPr>
                <p:cNvPr id="45" name="AutoShape 146"/>
                <p:cNvSpPr>
                  <a:spLocks noChangeArrowheads="1"/>
                </p:cNvSpPr>
                <p:nvPr/>
              </p:nvSpPr>
              <p:spPr bwMode="ltGray">
                <a:xfrm rot="-7204800">
                  <a:off x="3288" y="1847"/>
                  <a:ext cx="88" cy="96"/>
                </a:xfrm>
                <a:prstGeom prst="parallelogram">
                  <a:avLst>
                    <a:gd name="adj" fmla="val 75676"/>
                  </a:avLst>
                </a:prstGeom>
                <a:solidFill>
                  <a:srgbClr val="2A2A7E"/>
                </a:solidFill>
                <a:ln w="12700">
                  <a:solidFill>
                    <a:srgbClr val="2A2A7E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lIns="90488" tIns="44450" rIns="90488" bIns="4445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s-ES" altLang="es-CO"/>
                </a:p>
              </p:txBody>
            </p:sp>
            <p:sp>
              <p:nvSpPr>
                <p:cNvPr id="46" name="AutoShape 147"/>
                <p:cNvSpPr>
                  <a:spLocks noChangeArrowheads="1"/>
                </p:cNvSpPr>
                <p:nvPr/>
              </p:nvSpPr>
              <p:spPr bwMode="ltGray">
                <a:xfrm>
                  <a:off x="3381" y="1737"/>
                  <a:ext cx="38" cy="16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47 w 21600"/>
                    <a:gd name="T13" fmla="*/ 4451 h 21600"/>
                    <a:gd name="T14" fmla="*/ 17053 w 21600"/>
                    <a:gd name="T15" fmla="*/ 17149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A2A7E"/>
                </a:solidFill>
                <a:ln w="12700">
                  <a:solidFill>
                    <a:srgbClr val="2A2A7E"/>
                  </a:solidFill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es-CO"/>
                </a:p>
              </p:txBody>
            </p:sp>
          </p:grpSp>
        </p:grpSp>
      </p:grpSp>
      <p:grpSp>
        <p:nvGrpSpPr>
          <p:cNvPr id="47" name="104 Grupo"/>
          <p:cNvGrpSpPr>
            <a:grpSpLocks/>
          </p:cNvGrpSpPr>
          <p:nvPr/>
        </p:nvGrpSpPr>
        <p:grpSpPr bwMode="auto">
          <a:xfrm>
            <a:off x="663919" y="3932395"/>
            <a:ext cx="4329113" cy="2359025"/>
            <a:chOff x="239798" y="4217332"/>
            <a:chExt cx="4329796" cy="2359246"/>
          </a:xfrm>
        </p:grpSpPr>
        <p:pic>
          <p:nvPicPr>
            <p:cNvPr id="48" name="Picture 137" descr="Imagen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818181"/>
                </a:clrFrom>
                <a:clrTo>
                  <a:srgbClr val="81818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43" y="4361795"/>
              <a:ext cx="2759075" cy="1796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oup 139"/>
            <p:cNvGrpSpPr>
              <a:grpSpLocks/>
            </p:cNvGrpSpPr>
            <p:nvPr/>
          </p:nvGrpSpPr>
          <p:grpSpPr bwMode="auto">
            <a:xfrm rot="-5400000">
              <a:off x="3058780" y="4306233"/>
              <a:ext cx="360363" cy="182562"/>
              <a:chOff x="2170" y="1842"/>
              <a:chExt cx="577" cy="304"/>
            </a:xfrm>
          </p:grpSpPr>
          <p:sp>
            <p:nvSpPr>
              <p:cNvPr id="60" name="AutoShape 140"/>
              <p:cNvSpPr>
                <a:spLocks noChangeArrowheads="1"/>
              </p:cNvSpPr>
              <p:nvPr/>
            </p:nvSpPr>
            <p:spPr bwMode="ltGray">
              <a:xfrm rot="18173062" flipH="1">
                <a:off x="2420" y="1592"/>
                <a:ext cx="68" cy="568"/>
              </a:xfrm>
              <a:prstGeom prst="moon">
                <a:avLst>
                  <a:gd name="adj" fmla="val 50000"/>
                </a:avLst>
              </a:prstGeom>
              <a:solidFill>
                <a:srgbClr val="2A2A7E"/>
              </a:solidFill>
              <a:ln w="12700">
                <a:solidFill>
                  <a:srgbClr val="2A2A7E"/>
                </a:solidFill>
                <a:miter lim="800000"/>
                <a:headEnd/>
                <a:tailEnd/>
              </a:ln>
            </p:spPr>
            <p:txBody>
              <a:bodyPr rot="10800000" wrap="none" lIns="90488" tIns="44450" rIns="90488" bIns="4445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s-ES" altLang="es-CO"/>
              </a:p>
            </p:txBody>
          </p:sp>
          <p:sp>
            <p:nvSpPr>
              <p:cNvPr id="61" name="AutoShape 141"/>
              <p:cNvSpPr>
                <a:spLocks noChangeArrowheads="1"/>
              </p:cNvSpPr>
              <p:nvPr/>
            </p:nvSpPr>
            <p:spPr bwMode="ltGray">
              <a:xfrm rot="-7204800">
                <a:off x="2616" y="2054"/>
                <a:ext cx="88" cy="96"/>
              </a:xfrm>
              <a:prstGeom prst="parallelogram">
                <a:avLst>
                  <a:gd name="adj" fmla="val 75676"/>
                </a:avLst>
              </a:prstGeom>
              <a:solidFill>
                <a:srgbClr val="2A2A7E"/>
              </a:solidFill>
              <a:ln w="12700">
                <a:solidFill>
                  <a:srgbClr val="2A2A7E"/>
                </a:solidFill>
                <a:miter lim="800000"/>
                <a:headEnd/>
                <a:tailEnd/>
              </a:ln>
            </p:spPr>
            <p:txBody>
              <a:bodyPr rot="10800000" wrap="none" lIns="90488" tIns="44450" rIns="90488" bIns="4445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s-ES" altLang="es-CO"/>
              </a:p>
            </p:txBody>
          </p:sp>
          <p:sp>
            <p:nvSpPr>
              <p:cNvPr id="62" name="AutoShape 142"/>
              <p:cNvSpPr>
                <a:spLocks noChangeArrowheads="1"/>
              </p:cNvSpPr>
              <p:nvPr/>
            </p:nvSpPr>
            <p:spPr bwMode="ltGray">
              <a:xfrm>
                <a:off x="2709" y="1944"/>
                <a:ext cx="38" cy="16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47 w 21600"/>
                  <a:gd name="T13" fmla="*/ 4451 h 21600"/>
                  <a:gd name="T14" fmla="*/ 17053 w 21600"/>
                  <a:gd name="T15" fmla="*/ 1714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A2A7E"/>
              </a:solidFill>
              <a:ln w="12700">
                <a:solidFill>
                  <a:srgbClr val="2A2A7E"/>
                </a:solidFill>
                <a:miter lim="800000"/>
                <a:headEnd/>
                <a:tailEnd/>
              </a:ln>
            </p:spPr>
            <p:txBody>
              <a:bodyPr rot="10800000" wrap="none" lIns="90488" tIns="44450" rIns="90488" bIns="44450" anchor="ctr"/>
              <a:lstStyle/>
              <a:p>
                <a:endParaRPr lang="es-CO"/>
              </a:p>
            </p:txBody>
          </p:sp>
        </p:grpSp>
        <p:sp>
          <p:nvSpPr>
            <p:cNvPr id="50" name="Rectangle 178"/>
            <p:cNvSpPr>
              <a:spLocks noChangeArrowheads="1"/>
            </p:cNvSpPr>
            <p:nvPr/>
          </p:nvSpPr>
          <p:spPr bwMode="gray">
            <a:xfrm>
              <a:off x="239798" y="5810281"/>
              <a:ext cx="867945" cy="263791"/>
            </a:xfrm>
            <a:prstGeom prst="rect">
              <a:avLst/>
            </a:prstGeom>
            <a:noFill/>
            <a:ln w="2857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s-ES" altLang="es-CO" sz="1100" b="1"/>
                <a:t>Alcaldías</a:t>
              </a:r>
            </a:p>
          </p:txBody>
        </p:sp>
        <p:sp>
          <p:nvSpPr>
            <p:cNvPr id="51" name="Rectangle 178"/>
            <p:cNvSpPr>
              <a:spLocks noChangeArrowheads="1"/>
            </p:cNvSpPr>
            <p:nvPr/>
          </p:nvSpPr>
          <p:spPr bwMode="gray">
            <a:xfrm>
              <a:off x="3614824" y="5942177"/>
              <a:ext cx="954770" cy="433068"/>
            </a:xfrm>
            <a:prstGeom prst="rect">
              <a:avLst/>
            </a:prstGeom>
            <a:noFill/>
            <a:ln w="2857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s-ES" altLang="es-CO" sz="1100" b="1"/>
                <a:t>Vocales de Control</a:t>
              </a:r>
              <a:endParaRPr lang="es-ES" altLang="es-CO" sz="1100"/>
            </a:p>
          </p:txBody>
        </p:sp>
        <p:sp>
          <p:nvSpPr>
            <p:cNvPr id="52" name="Rectangle 178"/>
            <p:cNvSpPr>
              <a:spLocks noChangeArrowheads="1"/>
            </p:cNvSpPr>
            <p:nvPr/>
          </p:nvSpPr>
          <p:spPr bwMode="gray">
            <a:xfrm>
              <a:off x="1107743" y="6312786"/>
              <a:ext cx="904811" cy="263792"/>
            </a:xfrm>
            <a:prstGeom prst="rect">
              <a:avLst/>
            </a:prstGeom>
            <a:noFill/>
            <a:ln w="2857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s-ES" altLang="es-CO" sz="1100" b="1"/>
                <a:t>Concejos</a:t>
              </a:r>
            </a:p>
          </p:txBody>
        </p:sp>
        <p:sp>
          <p:nvSpPr>
            <p:cNvPr id="53" name="Rectangle 178"/>
            <p:cNvSpPr>
              <a:spLocks noChangeArrowheads="1"/>
            </p:cNvSpPr>
            <p:nvPr/>
          </p:nvSpPr>
          <p:spPr bwMode="gray">
            <a:xfrm>
              <a:off x="2525079" y="6312786"/>
              <a:ext cx="976426" cy="263791"/>
            </a:xfrm>
            <a:prstGeom prst="rect">
              <a:avLst/>
            </a:prstGeom>
            <a:noFill/>
            <a:ln w="2857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s-ES" altLang="es-CO" sz="1100" b="1"/>
                <a:t>Personeros</a:t>
              </a:r>
            </a:p>
          </p:txBody>
        </p:sp>
        <p:pic>
          <p:nvPicPr>
            <p:cNvPr id="54" name="Picture 8" descr="http://1.bp.blogspot.com/-lQF2mtkdOOo/TazEIhH8A6I/AAAAAAAABRk/hhnq44s_xoc/s1600/representantes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272" y="4789114"/>
              <a:ext cx="1010968" cy="933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Rectangle 153"/>
            <p:cNvSpPr>
              <a:spLocks noChangeArrowheads="1"/>
            </p:cNvSpPr>
            <p:nvPr/>
          </p:nvSpPr>
          <p:spPr bwMode="gray">
            <a:xfrm>
              <a:off x="2399512" y="4841864"/>
              <a:ext cx="1250360" cy="771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s-ES" altLang="es-CO" sz="1100" b="1" dirty="0"/>
                <a:t>Representantes de la comunidad y clientes </a:t>
              </a:r>
            </a:p>
          </p:txBody>
        </p:sp>
        <p:cxnSp>
          <p:nvCxnSpPr>
            <p:cNvPr id="56" name="95 Conector recto de flecha"/>
            <p:cNvCxnSpPr>
              <a:cxnSpLocks noChangeShapeType="1"/>
            </p:cNvCxnSpPr>
            <p:nvPr/>
          </p:nvCxnSpPr>
          <p:spPr bwMode="auto">
            <a:xfrm flipV="1">
              <a:off x="539552" y="5260253"/>
              <a:ext cx="568191" cy="550028"/>
            </a:xfrm>
            <a:prstGeom prst="straightConnector1">
              <a:avLst/>
            </a:prstGeom>
            <a:noFill/>
            <a:ln w="28575" algn="ctr">
              <a:solidFill>
                <a:srgbClr val="002060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97 Conector recto de flecha"/>
            <p:cNvCxnSpPr>
              <a:cxnSpLocks noChangeShapeType="1"/>
            </p:cNvCxnSpPr>
            <p:nvPr/>
          </p:nvCxnSpPr>
          <p:spPr bwMode="auto">
            <a:xfrm rot="5400000" flipH="1" flipV="1">
              <a:off x="1409394" y="5975909"/>
              <a:ext cx="370609" cy="303148"/>
            </a:xfrm>
            <a:prstGeom prst="straightConnector1">
              <a:avLst/>
            </a:prstGeom>
            <a:noFill/>
            <a:ln w="28575" algn="ctr">
              <a:solidFill>
                <a:srgbClr val="002060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99 Conector recto de flecha"/>
            <p:cNvCxnSpPr>
              <a:cxnSpLocks noChangeShapeType="1"/>
              <a:stCxn id="53" idx="0"/>
            </p:cNvCxnSpPr>
            <p:nvPr/>
          </p:nvCxnSpPr>
          <p:spPr bwMode="auto">
            <a:xfrm rot="5400000" flipH="1" flipV="1">
              <a:off x="2848667" y="6106803"/>
              <a:ext cx="370609" cy="41359"/>
            </a:xfrm>
            <a:prstGeom prst="straightConnector1">
              <a:avLst/>
            </a:prstGeom>
            <a:noFill/>
            <a:ln w="28575" algn="ctr">
              <a:solidFill>
                <a:srgbClr val="002060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101 Conector recto de flecha"/>
            <p:cNvCxnSpPr>
              <a:cxnSpLocks noChangeShapeType="1"/>
              <a:stCxn id="51" idx="0"/>
            </p:cNvCxnSpPr>
            <p:nvPr/>
          </p:nvCxnSpPr>
          <p:spPr bwMode="auto">
            <a:xfrm rot="16200000" flipV="1">
              <a:off x="3727380" y="5577348"/>
              <a:ext cx="328690" cy="400968"/>
            </a:xfrm>
            <a:prstGeom prst="straightConnector1">
              <a:avLst/>
            </a:prstGeom>
            <a:noFill/>
            <a:ln w="28575" algn="ctr">
              <a:solidFill>
                <a:srgbClr val="002060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3" name="Title 1"/>
          <p:cNvSpPr>
            <a:spLocks/>
          </p:cNvSpPr>
          <p:nvPr/>
        </p:nvSpPr>
        <p:spPr bwMode="auto">
          <a:xfrm>
            <a:off x="2714292" y="-24068"/>
            <a:ext cx="6769100" cy="61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ES" altLang="es-CO" sz="2400" b="1" dirty="0">
                <a:solidFill>
                  <a:srgbClr val="00782C"/>
                </a:solidFill>
              </a:rPr>
              <a:t>Participantes Mesas Zonales</a:t>
            </a:r>
          </a:p>
        </p:txBody>
      </p:sp>
      <p:sp>
        <p:nvSpPr>
          <p:cNvPr id="109" name="Rectangle 167"/>
          <p:cNvSpPr>
            <a:spLocks noChangeArrowheads="1"/>
          </p:cNvSpPr>
          <p:nvPr/>
        </p:nvSpPr>
        <p:spPr bwMode="gray">
          <a:xfrm>
            <a:off x="8199023" y="3668210"/>
            <a:ext cx="1579563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CO" sz="1400" b="1" dirty="0"/>
              <a:t>Comunidad/ Sociedad en General</a:t>
            </a:r>
          </a:p>
        </p:txBody>
      </p:sp>
      <p:grpSp>
        <p:nvGrpSpPr>
          <p:cNvPr id="110" name="Group 143"/>
          <p:cNvGrpSpPr>
            <a:grpSpLocks/>
          </p:cNvGrpSpPr>
          <p:nvPr/>
        </p:nvGrpSpPr>
        <p:grpSpPr bwMode="auto">
          <a:xfrm rot="3215797">
            <a:off x="6855415" y="3503612"/>
            <a:ext cx="554038" cy="258763"/>
            <a:chOff x="3380" y="1844"/>
            <a:chExt cx="537" cy="308"/>
          </a:xfrm>
        </p:grpSpPr>
        <p:sp>
          <p:nvSpPr>
            <p:cNvPr id="111" name="AutoShape 144"/>
            <p:cNvSpPr>
              <a:spLocks noChangeArrowheads="1"/>
            </p:cNvSpPr>
            <p:nvPr/>
          </p:nvSpPr>
          <p:spPr bwMode="ltGray">
            <a:xfrm rot="3396666">
              <a:off x="3612" y="1612"/>
              <a:ext cx="74" cy="537"/>
            </a:xfrm>
            <a:prstGeom prst="moon">
              <a:avLst>
                <a:gd name="adj" fmla="val 50000"/>
              </a:avLst>
            </a:prstGeom>
            <a:solidFill>
              <a:srgbClr val="2A2A7E"/>
            </a:solidFill>
            <a:ln w="12700">
              <a:solidFill>
                <a:srgbClr val="2A2A7E"/>
              </a:solidFill>
              <a:miter lim="800000"/>
              <a:headEnd/>
              <a:tailEnd/>
            </a:ln>
          </p:spPr>
          <p:txBody>
            <a:bodyPr rot="10800000" vert="eaVert" wrap="none" lIns="90488" tIns="44450" rIns="90488" bIns="4445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s-ES" altLang="es-CO"/>
            </a:p>
          </p:txBody>
        </p:sp>
        <p:grpSp>
          <p:nvGrpSpPr>
            <p:cNvPr id="112" name="Group 145"/>
            <p:cNvGrpSpPr>
              <a:grpSpLocks/>
            </p:cNvGrpSpPr>
            <p:nvPr/>
          </p:nvGrpSpPr>
          <p:grpSpPr bwMode="auto">
            <a:xfrm rot="20711550" flipH="1">
              <a:off x="3392" y="1944"/>
              <a:ext cx="115" cy="208"/>
              <a:chOff x="3284" y="1731"/>
              <a:chExt cx="115" cy="208"/>
            </a:xfrm>
          </p:grpSpPr>
          <p:sp>
            <p:nvSpPr>
              <p:cNvPr id="113" name="AutoShape 146"/>
              <p:cNvSpPr>
                <a:spLocks noChangeArrowheads="1"/>
              </p:cNvSpPr>
              <p:nvPr/>
            </p:nvSpPr>
            <p:spPr bwMode="ltGray">
              <a:xfrm rot="-7204800">
                <a:off x="3288" y="1847"/>
                <a:ext cx="88" cy="96"/>
              </a:xfrm>
              <a:prstGeom prst="parallelogram">
                <a:avLst>
                  <a:gd name="adj" fmla="val 75676"/>
                </a:avLst>
              </a:prstGeom>
              <a:solidFill>
                <a:srgbClr val="2A2A7E"/>
              </a:solidFill>
              <a:ln w="12700">
                <a:solidFill>
                  <a:srgbClr val="2A2A7E"/>
                </a:solidFill>
                <a:miter lim="800000"/>
                <a:headEnd/>
                <a:tailEnd/>
              </a:ln>
            </p:spPr>
            <p:txBody>
              <a:bodyPr rot="10800000" vert="eaVert" wrap="none" lIns="90488" tIns="44450" rIns="90488" bIns="4445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s-ES" altLang="es-CO"/>
              </a:p>
            </p:txBody>
          </p:sp>
          <p:sp>
            <p:nvSpPr>
              <p:cNvPr id="114" name="AutoShape 147"/>
              <p:cNvSpPr>
                <a:spLocks noChangeArrowheads="1"/>
              </p:cNvSpPr>
              <p:nvPr/>
            </p:nvSpPr>
            <p:spPr bwMode="ltGray">
              <a:xfrm>
                <a:off x="3361" y="1731"/>
                <a:ext cx="38" cy="16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47 w 21600"/>
                  <a:gd name="T13" fmla="*/ 4451 h 21600"/>
                  <a:gd name="T14" fmla="*/ 17053 w 21600"/>
                  <a:gd name="T15" fmla="*/ 1714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A2A7E"/>
              </a:solidFill>
              <a:ln w="12700">
                <a:solidFill>
                  <a:srgbClr val="2A2A7E"/>
                </a:solidFill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es-CO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937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Rectángulo"/>
          <p:cNvSpPr/>
          <p:nvPr/>
        </p:nvSpPr>
        <p:spPr>
          <a:xfrm>
            <a:off x="6247081" y="603002"/>
            <a:ext cx="38164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es-CO" dirty="0">
              <a:solidFill>
                <a:srgbClr val="2F2F2F">
                  <a:lumMod val="50000"/>
                  <a:lumOff val="50000"/>
                </a:srgbClr>
              </a:solidFill>
            </a:endParaRPr>
          </a:p>
          <a:p>
            <a:pPr algn="just">
              <a:defRPr/>
            </a:pPr>
            <a:endParaRPr lang="es-ES_tradnl" sz="2000" dirty="0">
              <a:solidFill>
                <a:srgbClr val="2F2F2F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15" name="Picture 4"/>
          <p:cNvPicPr>
            <a:picLocks noChangeAspect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02" y="6716"/>
            <a:ext cx="9125502" cy="6858000"/>
          </a:xfrm>
          <a:prstGeom prst="rect">
            <a:avLst/>
          </a:prstGeom>
        </p:spPr>
      </p:pic>
      <p:grpSp>
        <p:nvGrpSpPr>
          <p:cNvPr id="8" name="53 Grupo"/>
          <p:cNvGrpSpPr>
            <a:grpSpLocks/>
          </p:cNvGrpSpPr>
          <p:nvPr/>
        </p:nvGrpSpPr>
        <p:grpSpPr bwMode="auto">
          <a:xfrm rot="21028903">
            <a:off x="1841264" y="1098014"/>
            <a:ext cx="4489450" cy="2213781"/>
            <a:chOff x="2616617" y="1980180"/>
            <a:chExt cx="2908999" cy="2341604"/>
          </a:xfrm>
        </p:grpSpPr>
        <p:sp>
          <p:nvSpPr>
            <p:cNvPr id="12" name="5 CuadroTexto"/>
            <p:cNvSpPr txBox="1">
              <a:spLocks noChangeArrowheads="1"/>
            </p:cNvSpPr>
            <p:nvPr/>
          </p:nvSpPr>
          <p:spPr bwMode="auto">
            <a:xfrm>
              <a:off x="2616617" y="1980180"/>
              <a:ext cx="2908999" cy="4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ctr" hangingPunct="1"/>
              <a:r>
                <a:rPr lang="es-ES" altLang="es-CO" sz="2000" b="1" dirty="0">
                  <a:solidFill>
                    <a:srgbClr val="00782C"/>
                  </a:solidFill>
                  <a:latin typeface="VAG Rounded Std Light" pitchFamily="34" charset="0"/>
                </a:rPr>
                <a:t>Hablando </a:t>
              </a:r>
              <a:r>
                <a:rPr lang="es-ES" altLang="es-CO" sz="2000" b="1" dirty="0" smtClean="0">
                  <a:solidFill>
                    <a:srgbClr val="00782C"/>
                  </a:solidFill>
                  <a:latin typeface="VAG Rounded Std Light" pitchFamily="34" charset="0"/>
                </a:rPr>
                <a:t>Claro con el Gerente</a:t>
              </a:r>
              <a:endParaRPr lang="es-ES" altLang="es-CO" sz="2000" b="1" dirty="0">
                <a:solidFill>
                  <a:srgbClr val="00782C"/>
                </a:solidFill>
                <a:latin typeface="VAG Rounded Std Light" pitchFamily="34" charset="0"/>
              </a:endParaRPr>
            </a:p>
          </p:txBody>
        </p:sp>
        <p:sp>
          <p:nvSpPr>
            <p:cNvPr id="16" name="24 CuadroTexto"/>
            <p:cNvSpPr txBox="1">
              <a:spLocks noChangeArrowheads="1"/>
            </p:cNvSpPr>
            <p:nvPr/>
          </p:nvSpPr>
          <p:spPr bwMode="auto">
            <a:xfrm>
              <a:off x="2863903" y="2466168"/>
              <a:ext cx="2629196" cy="1855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>
                <a:lnSpc>
                  <a:spcPct val="100000"/>
                </a:lnSpc>
                <a:spcAft>
                  <a:spcPct val="0"/>
                </a:spcAft>
                <a:buClrTx/>
              </a:pPr>
              <a:r>
                <a:rPr lang="es-CO" altLang="es-CO" dirty="0">
                  <a:latin typeface="Trebuchet MS" panose="020B0603020202020204" pitchFamily="34" charset="0"/>
                </a:rPr>
                <a:t>Espacio propicio para dialogar y concertar compromisos entre el Gerente, directivas de la empresa y el grupo de interés comunidad y clientes, relacionados con la prestación del servicio de energía</a:t>
              </a:r>
              <a:endParaRPr lang="es-CO" altLang="es-CO" dirty="0"/>
            </a:p>
          </p:txBody>
        </p:sp>
      </p:grpSp>
      <p:sp>
        <p:nvSpPr>
          <p:cNvPr id="20" name="17 CuadroTexto"/>
          <p:cNvSpPr txBox="1">
            <a:spLocks noChangeArrowheads="1"/>
          </p:cNvSpPr>
          <p:nvPr/>
        </p:nvSpPr>
        <p:spPr bwMode="auto">
          <a:xfrm rot="849846">
            <a:off x="6452596" y="1668761"/>
            <a:ext cx="2209800" cy="39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CO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Mesas Zonales</a:t>
            </a:r>
          </a:p>
        </p:txBody>
      </p:sp>
      <p:pic>
        <p:nvPicPr>
          <p:cNvPr id="22" name="14 Imagen" descr="DSC_055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8903">
            <a:off x="3325242" y="3273859"/>
            <a:ext cx="2499896" cy="1661465"/>
          </a:xfrm>
          <a:prstGeom prst="rect">
            <a:avLst/>
          </a:prstGeom>
          <a:noFill/>
          <a:ln w="76200">
            <a:solidFill>
              <a:srgbClr val="A6C0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32 Conector recto de flecha"/>
          <p:cNvCxnSpPr>
            <a:cxnSpLocks noChangeShapeType="1"/>
          </p:cNvCxnSpPr>
          <p:nvPr/>
        </p:nvCxnSpPr>
        <p:spPr bwMode="auto">
          <a:xfrm flipH="1">
            <a:off x="6075947" y="2063682"/>
            <a:ext cx="766041" cy="154096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5" name="Imagen 24">
            <a:extLst>
              <a:ext uri="{FF2B5EF4-FFF2-40B4-BE49-F238E27FC236}">
                <a16:creationId xmlns:a16="http://schemas.microsoft.com/office/drawing/2014/main" id="{5BCE4C00-0628-4AA6-B4CD-AAAD4D7C5B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8709">
            <a:off x="6718384" y="525447"/>
            <a:ext cx="2184874" cy="1228992"/>
          </a:xfrm>
          <a:prstGeom prst="rect">
            <a:avLst/>
          </a:prstGeom>
          <a:ln w="76200">
            <a:solidFill>
              <a:srgbClr val="A6C045"/>
            </a:solidFill>
          </a:ln>
        </p:spPr>
      </p:pic>
      <p:sp>
        <p:nvSpPr>
          <p:cNvPr id="28" name="17 CuadroTexto"/>
          <p:cNvSpPr txBox="1">
            <a:spLocks noChangeArrowheads="1"/>
          </p:cNvSpPr>
          <p:nvPr/>
        </p:nvSpPr>
        <p:spPr bwMode="auto">
          <a:xfrm rot="20998633">
            <a:off x="3593088" y="5069504"/>
            <a:ext cx="2209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CO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Hablando Claro con el Gerente</a:t>
            </a:r>
            <a:endParaRPr lang="es-ES" altLang="es-CO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9553434" y="1302905"/>
            <a:ext cx="23201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>
                <a:solidFill>
                  <a:srgbClr val="307E39"/>
                </a:solidFill>
              </a:rPr>
              <a:t>Es un espacio enfocado al encuentro, el </a:t>
            </a:r>
            <a:r>
              <a:rPr lang="es-CO" b="1" dirty="0" smtClean="0">
                <a:solidFill>
                  <a:srgbClr val="307E39"/>
                </a:solidFill>
              </a:rPr>
              <a:t>diálogo y </a:t>
            </a:r>
            <a:r>
              <a:rPr lang="es-CO" b="1" dirty="0">
                <a:solidFill>
                  <a:srgbClr val="307E39"/>
                </a:solidFill>
              </a:rPr>
              <a:t>la concertación de </a:t>
            </a:r>
            <a:r>
              <a:rPr lang="es-CO" b="1" dirty="0" smtClean="0">
                <a:solidFill>
                  <a:srgbClr val="307E39"/>
                </a:solidFill>
              </a:rPr>
              <a:t>compromisos, en el que priman </a:t>
            </a:r>
            <a:r>
              <a:rPr lang="es-CO" b="1" dirty="0">
                <a:solidFill>
                  <a:srgbClr val="307E39"/>
                </a:solidFill>
              </a:rPr>
              <a:t>las solicitudes colectivas y aquellas que ameriten el análisis y la gestión gerencial.</a:t>
            </a:r>
          </a:p>
        </p:txBody>
      </p:sp>
    </p:spTree>
    <p:extLst>
      <p:ext uri="{BB962C8B-B14F-4D97-AF65-F5344CB8AC3E}">
        <p14:creationId xmlns:p14="http://schemas.microsoft.com/office/powerpoint/2010/main" val="331023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Rectángulo"/>
          <p:cNvSpPr/>
          <p:nvPr/>
        </p:nvSpPr>
        <p:spPr>
          <a:xfrm>
            <a:off x="6247081" y="603002"/>
            <a:ext cx="38164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es-CO" dirty="0">
              <a:solidFill>
                <a:srgbClr val="2F2F2F">
                  <a:lumMod val="50000"/>
                  <a:lumOff val="50000"/>
                </a:srgbClr>
              </a:solidFill>
            </a:endParaRPr>
          </a:p>
          <a:p>
            <a:pPr algn="just">
              <a:defRPr/>
            </a:pPr>
            <a:endParaRPr lang="es-ES_tradnl" sz="2000" dirty="0">
              <a:solidFill>
                <a:srgbClr val="2F2F2F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15" name="Picture 4"/>
          <p:cNvPicPr>
            <a:picLocks noChangeAspect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0744" cy="6857999"/>
          </a:xfrm>
          <a:prstGeom prst="rect">
            <a:avLst/>
          </a:prstGeom>
        </p:spPr>
      </p:pic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9441712" y="137787"/>
            <a:ext cx="2640394" cy="5574081"/>
          </a:xfrm>
        </p:spPr>
        <p:txBody>
          <a:bodyPr>
            <a:noAutofit/>
          </a:bodyPr>
          <a:lstStyle/>
          <a:p>
            <a:pPr algn="just" fontAlgn="ctr"/>
            <a:r>
              <a:rPr lang="es-ES" sz="1800" b="1" dirty="0" smtClean="0">
                <a:solidFill>
                  <a:srgbClr val="3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¿Quiénes participan ?</a:t>
            </a:r>
            <a:br>
              <a:rPr lang="es-ES" sz="1800" b="1" dirty="0" smtClean="0">
                <a:solidFill>
                  <a:srgbClr val="307E3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800" b="1" dirty="0" smtClean="0">
                <a:solidFill>
                  <a:srgbClr val="3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smtClean="0">
                <a:solidFill>
                  <a:srgbClr val="3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1600" b="1" dirty="0" smtClean="0">
                <a:solidFill>
                  <a:srgbClr val="307E3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600" b="1" dirty="0" smtClean="0">
                <a:solidFill>
                  <a:srgbClr val="3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</a:t>
            </a:r>
            <a:r>
              <a:rPr lang="es-ES" sz="1600" b="1" dirty="0">
                <a:solidFill>
                  <a:srgbClr val="3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Líderes voceros </a:t>
            </a:r>
            <a:r>
              <a:rPr lang="es-ES" sz="1600" b="1" dirty="0" smtClean="0">
                <a:solidFill>
                  <a:srgbClr val="3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cada una da las mesas zonales efectuadas, los cuales fueron elegidos en cada una de las mesas de trabajo como representantes de sus comunidades.</a:t>
            </a:r>
            <a:br>
              <a:rPr lang="es-ES" sz="1600" b="1" dirty="0" smtClean="0">
                <a:solidFill>
                  <a:srgbClr val="307E3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600" b="1" dirty="0">
                <a:solidFill>
                  <a:srgbClr val="3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1600" b="1" dirty="0">
                <a:solidFill>
                  <a:srgbClr val="307E3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1600" b="1" dirty="0">
              <a:solidFill>
                <a:srgbClr val="307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519" y="375132"/>
            <a:ext cx="673067" cy="720000"/>
          </a:xfrm>
          <a:prstGeom prst="rect">
            <a:avLst/>
          </a:prstGeom>
        </p:spPr>
      </p:pic>
      <p:sp>
        <p:nvSpPr>
          <p:cNvPr id="17" name="Title 1"/>
          <p:cNvSpPr>
            <a:spLocks/>
          </p:cNvSpPr>
          <p:nvPr/>
        </p:nvSpPr>
        <p:spPr bwMode="auto">
          <a:xfrm rot="20935364">
            <a:off x="1077408" y="595824"/>
            <a:ext cx="5472112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ES" altLang="es-CO" sz="3200" b="1" dirty="0" smtClean="0">
                <a:solidFill>
                  <a:srgbClr val="00782C"/>
                </a:solidFill>
              </a:rPr>
              <a:t>CHEC CUMPLE</a:t>
            </a:r>
            <a:endParaRPr lang="es-ES" altLang="es-CO" sz="3200" b="1" dirty="0">
              <a:solidFill>
                <a:srgbClr val="00782C"/>
              </a:solidFill>
            </a:endParaRPr>
          </a:p>
        </p:txBody>
      </p:sp>
      <p:sp>
        <p:nvSpPr>
          <p:cNvPr id="19" name="10 CuadroTexto"/>
          <p:cNvSpPr txBox="1">
            <a:spLocks noChangeArrowheads="1"/>
          </p:cNvSpPr>
          <p:nvPr/>
        </p:nvSpPr>
        <p:spPr bwMode="auto">
          <a:xfrm rot="20754990">
            <a:off x="4363660" y="1300009"/>
            <a:ext cx="238904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fontAlgn="ctr"/>
            <a:r>
              <a:rPr lang="es-ES" sz="1600" dirty="0"/>
              <a:t>Espacio de encuentro para la retroalimentación y rendición de cuentas de los compromisos adquiridos a lo largo del proceso: En los momentos: Mesas Zonales y Hablando Claro con el Gerente.</a:t>
            </a:r>
            <a:endParaRPr lang="es-ES" sz="16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 eaLnBrk="1" hangingPunct="1"/>
            <a:r>
              <a:rPr lang="es-ES" altLang="es-CO" sz="2400" dirty="0" smtClean="0"/>
              <a:t>.</a:t>
            </a:r>
            <a:endParaRPr lang="es-ES" altLang="es-CO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2717">
            <a:off x="1107040" y="2117208"/>
            <a:ext cx="3250418" cy="2437813"/>
          </a:xfrm>
          <a:prstGeom prst="rect">
            <a:avLst/>
          </a:prstGeom>
          <a:ln w="76200">
            <a:solidFill>
              <a:srgbClr val="A6C045"/>
            </a:solidFill>
          </a:ln>
        </p:spPr>
      </p:pic>
    </p:spTree>
    <p:extLst>
      <p:ext uri="{BB962C8B-B14F-4D97-AF65-F5344CB8AC3E}">
        <p14:creationId xmlns:p14="http://schemas.microsoft.com/office/powerpoint/2010/main" val="328408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758</Words>
  <Application/>
  <PresentationFormat>Panorámica</PresentationFormat>
  <Paragraphs>115</Paragraphs>
  <Slides>13</Slides>
  <Notes>4</Notes>
  <HiddenSlides>0</HiddenSlides>
  <MMClips>0</MMClips>
  <ScaleCrop>false</ScaleCrop>
  <HeadingPairs>
    <vt:vector baseType="variant" size="6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baseType="lpstr" size="25">
      <vt:lpstr>Microsoft YaHei</vt:lpstr>
      <vt:lpstr>MS PGothic</vt:lpstr>
      <vt:lpstr>Arial</vt:lpstr>
      <vt:lpstr>Arial Rounded MT Bold</vt:lpstr>
      <vt:lpstr>Calibri</vt:lpstr>
      <vt:lpstr>Calibri Light</vt:lpstr>
      <vt:lpstr>Times New Roman</vt:lpstr>
      <vt:lpstr>Trebuchet MS</vt:lpstr>
      <vt:lpstr>VAG Rounded Std Light</vt:lpstr>
      <vt:lpstr>VAG Rounded Std Thin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 este espacio se dialoga sobre el servicio de energía y diferentes temas que lo relacionan, allí los asistentes realizan solicitudes que son consignadas en un acta y direccionadas a profesionales de la empresa, encargados de los temas solicitados; en este primer momento son elegidos 4 voceros por cada mesa zonal, los cuales se convierten en los veedores de los compromisos asumidos por parte de la empresa y continúan participando  de los espacios siguientes a la mesa zonal (Hablando Claro con el Gerente, Chec Cumple y Formación a Voceros).</vt:lpstr>
      <vt:lpstr>  </vt:lpstr>
      <vt:lpstr>Presentación de PowerPoint</vt:lpstr>
      <vt:lpstr>¿Quiénes participan ?   (4) Líderes voceros de cada una da las mesas zonales efectuadas, los cuales fueron elegidos en cada una de las mesas de trabajo como representantes de sus comunidades.  </vt:lpstr>
      <vt:lpstr>TEMAS TRATADOS:   Participación ciudadana Control  social veedurías ciudadana Corresponsabilidad Trabajo colaborativo Apropiación del territorio   .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  <Template/>
  <Manager/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Grupo EPM</dc:creator>
  <cp:revision>0</cp:revision>
  <dc:title>Presentación de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pid="2" fmtid="{D5CDD505-2E9C-101B-9397-08002B2CF9AE}" name="my_tag_name">
    <vt:lpwstr>MetaClean sync </vt:lpwstr>
  </property>
</Properties>
</file>